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308" r:id="rId3"/>
    <p:sldId id="295" r:id="rId4"/>
    <p:sldId id="325" r:id="rId5"/>
    <p:sldId id="258" r:id="rId6"/>
    <p:sldId id="326" r:id="rId7"/>
    <p:sldId id="327" r:id="rId8"/>
    <p:sldId id="265" r:id="rId9"/>
    <p:sldId id="266" r:id="rId10"/>
    <p:sldId id="267" r:id="rId11"/>
    <p:sldId id="268" r:id="rId12"/>
    <p:sldId id="298" r:id="rId13"/>
    <p:sldId id="331" r:id="rId14"/>
    <p:sldId id="332" r:id="rId15"/>
    <p:sldId id="289" r:id="rId16"/>
    <p:sldId id="328" r:id="rId17"/>
    <p:sldId id="303" r:id="rId18"/>
    <p:sldId id="329" r:id="rId19"/>
    <p:sldId id="330" r:id="rId20"/>
    <p:sldId id="304" r:id="rId21"/>
    <p:sldId id="333" r:id="rId22"/>
    <p:sldId id="334" r:id="rId23"/>
    <p:sldId id="335" r:id="rId24"/>
    <p:sldId id="336" r:id="rId25"/>
    <p:sldId id="305" r:id="rId26"/>
    <p:sldId id="337" r:id="rId27"/>
    <p:sldId id="306" r:id="rId28"/>
    <p:sldId id="339" r:id="rId29"/>
    <p:sldId id="338" r:id="rId30"/>
    <p:sldId id="307" r:id="rId31"/>
    <p:sldId id="344" r:id="rId32"/>
    <p:sldId id="345" r:id="rId33"/>
    <p:sldId id="262" r:id="rId3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08" autoAdjust="0"/>
    <p:restoredTop sz="94660"/>
  </p:normalViewPr>
  <p:slideViewPr>
    <p:cSldViewPr>
      <p:cViewPr varScale="1">
        <p:scale>
          <a:sx n="74" d="100"/>
          <a:sy n="74" d="100"/>
        </p:scale>
        <p:origin x="1338"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50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50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50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50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50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2B2F0F3-FD25-4BD0-A2A4-DCFD230C374B}" type="slidenum">
              <a:rPr lang="en-US"/>
              <a:pPr/>
              <a:t>‹#›</a:t>
            </a:fld>
            <a:endParaRPr lang="en-US"/>
          </a:p>
        </p:txBody>
      </p:sp>
    </p:spTree>
    <p:extLst>
      <p:ext uri="{BB962C8B-B14F-4D97-AF65-F5344CB8AC3E}">
        <p14:creationId xmlns:p14="http://schemas.microsoft.com/office/powerpoint/2010/main" val="46997072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24574E1-6D12-4642-9DEF-F6193258EE2C}"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46F01F7-A21F-446A-B7C5-3FBAAEA18DC3}"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2438" y="50800"/>
            <a:ext cx="2219325" cy="66516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2875" y="50800"/>
            <a:ext cx="6507163" cy="6651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116B5CC-6F5F-4844-AF3D-E7F001496BB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D3FA75E-74F8-4FC5-8A2E-C44F1D21CC9A}"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ACDF9FC-F284-42FF-8EAF-B4E28DD8C0B9}"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2875" y="1222375"/>
            <a:ext cx="4348163" cy="5480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222375"/>
            <a:ext cx="4348162" cy="5480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6C493D5-E5E0-47A3-B767-60EF6C71C735}"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5F59A56-0395-465A-872E-A948B26FC958}"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5CB88D0-091C-4CA7-A382-17A42F54BA77}"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A36A856-FB6F-42F9-A950-7D69DCCD43E4}"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80A44D6-7BED-4AED-B47C-239950AE35FE}"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B9B2B00-34E4-4354-BDC0-0BA694AA16AF}"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6050" y="50800"/>
            <a:ext cx="8875713"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42875" y="1222375"/>
            <a:ext cx="8848725" cy="5480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27760E4-C690-4178-B6BB-ADDA6262F42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additive="base">
                                        <p:cTn id="7" dur="500" fill="hold"/>
                                        <p:tgtEl>
                                          <p:spTgt spid="10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additive="base">
                                        <p:cTn id="13" dur="500" fill="hold"/>
                                        <p:tgtEl>
                                          <p:spTgt spid="10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additive="base">
                                        <p:cTn id="19" dur="500" fill="hold"/>
                                        <p:tgtEl>
                                          <p:spTgt spid="102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additive="base">
                                        <p:cTn id="25" dur="500" fill="hold"/>
                                        <p:tgtEl>
                                          <p:spTgt spid="102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2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additive="base">
                                        <p:cTn id="31" dur="500" fill="hold"/>
                                        <p:tgtEl>
                                          <p:spTgt spid="102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2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2" presetClass="entr" presetSubtype="4"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additive="base">
                        <p:cTn dur="500" fill="hold"/>
                        <p:tgtEl>
                          <p:spTgt spid="1027"/>
                        </p:tgtEl>
                        <p:attrNameLst>
                          <p:attrName>ppt_x</p:attrName>
                        </p:attrNameLst>
                      </p:cBhvr>
                      <p:tavLst>
                        <p:tav tm="0">
                          <p:val>
                            <p:strVal val="#ppt_x"/>
                          </p:val>
                        </p:tav>
                        <p:tav tm="100000">
                          <p:val>
                            <p:strVal val="#ppt_x"/>
                          </p:val>
                        </p:tav>
                      </p:tavLst>
                    </p:anim>
                    <p:anim calcmode="lin" valueType="num">
                      <p:cBhvr additive="base">
                        <p:cTn dur="500" fill="hold"/>
                        <p:tgtEl>
                          <p:spTgt spid="1027"/>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additive="base">
                        <p:cTn dur="500" fill="hold"/>
                        <p:tgtEl>
                          <p:spTgt spid="1027"/>
                        </p:tgtEl>
                        <p:attrNameLst>
                          <p:attrName>ppt_x</p:attrName>
                        </p:attrNameLst>
                      </p:cBhvr>
                      <p:tavLst>
                        <p:tav tm="0">
                          <p:val>
                            <p:strVal val="#ppt_x"/>
                          </p:val>
                        </p:tav>
                        <p:tav tm="100000">
                          <p:val>
                            <p:strVal val="#ppt_x"/>
                          </p:val>
                        </p:tav>
                      </p:tavLst>
                    </p:anim>
                    <p:anim calcmode="lin" valueType="num">
                      <p:cBhvr additive="base">
                        <p:cTn dur="500" fill="hold"/>
                        <p:tgtEl>
                          <p:spTgt spid="102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additive="base">
                        <p:cTn dur="500" fill="hold"/>
                        <p:tgtEl>
                          <p:spTgt spid="1027"/>
                        </p:tgtEl>
                        <p:attrNameLst>
                          <p:attrName>ppt_x</p:attrName>
                        </p:attrNameLst>
                      </p:cBhvr>
                      <p:tavLst>
                        <p:tav tm="0">
                          <p:val>
                            <p:strVal val="#ppt_x"/>
                          </p:val>
                        </p:tav>
                        <p:tav tm="100000">
                          <p:val>
                            <p:strVal val="#ppt_x"/>
                          </p:val>
                        </p:tav>
                      </p:tavLst>
                    </p:anim>
                    <p:anim calcmode="lin" valueType="num">
                      <p:cBhvr additive="base">
                        <p:cTn dur="500" fill="hold"/>
                        <p:tgtEl>
                          <p:spTgt spid="102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additive="base">
                        <p:cTn dur="500" fill="hold"/>
                        <p:tgtEl>
                          <p:spTgt spid="1027"/>
                        </p:tgtEl>
                        <p:attrNameLst>
                          <p:attrName>ppt_x</p:attrName>
                        </p:attrNameLst>
                      </p:cBhvr>
                      <p:tavLst>
                        <p:tav tm="0">
                          <p:val>
                            <p:strVal val="#ppt_x"/>
                          </p:val>
                        </p:tav>
                        <p:tav tm="100000">
                          <p:val>
                            <p:strVal val="#ppt_x"/>
                          </p:val>
                        </p:tav>
                      </p:tavLst>
                    </p:anim>
                    <p:anim calcmode="lin" valueType="num">
                      <p:cBhvr additive="base">
                        <p:cTn dur="500" fill="hold"/>
                        <p:tgtEl>
                          <p:spTgt spid="102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additive="base">
                        <p:cTn dur="500" fill="hold"/>
                        <p:tgtEl>
                          <p:spTgt spid="1027"/>
                        </p:tgtEl>
                        <p:attrNameLst>
                          <p:attrName>ppt_x</p:attrName>
                        </p:attrNameLst>
                      </p:cBhvr>
                      <p:tavLst>
                        <p:tav tm="0">
                          <p:val>
                            <p:strVal val="#ppt_x"/>
                          </p:val>
                        </p:tav>
                        <p:tav tm="100000">
                          <p:val>
                            <p:strVal val="#ppt_x"/>
                          </p:val>
                        </p:tav>
                      </p:tavLst>
                    </p:anim>
                    <p:anim calcmode="lin" valueType="num">
                      <p:cBhvr additive="base">
                        <p:cTn dur="500" fill="hold"/>
                        <p:tgtEl>
                          <p:spTgt spid="1027"/>
                        </p:tgtEl>
                        <p:attrNameLst>
                          <p:attrName>ppt_y</p:attrName>
                        </p:attrNameLst>
                      </p:cBhvr>
                      <p:tavLst>
                        <p:tav tm="0">
                          <p:val>
                            <p:strVal val="1+#ppt_h/2"/>
                          </p:val>
                        </p:tav>
                        <p:tav tm="100000">
                          <p:val>
                            <p:strVal val="#ppt_y"/>
                          </p:val>
                        </p:tav>
                      </p:tavLst>
                    </p:anim>
                  </p:childTnLst>
                </p:cTn>
              </p:par>
            </p:tnLst>
          </p:tmpl>
        </p:tmplLst>
      </p:bldP>
    </p:bldLst>
  </p:timing>
  <p:txStyles>
    <p:titleStyle>
      <a:lvl1pPr algn="l" rtl="0" fontAlgn="base">
        <a:spcBef>
          <a:spcPct val="0"/>
        </a:spcBef>
        <a:spcAft>
          <a:spcPct val="0"/>
        </a:spcAft>
        <a:defRPr sz="4400">
          <a:solidFill>
            <a:schemeClr val="accent1"/>
          </a:solidFill>
          <a:latin typeface="+mj-lt"/>
          <a:ea typeface="+mj-ea"/>
          <a:cs typeface="+mj-cs"/>
        </a:defRPr>
      </a:lvl1pPr>
      <a:lvl2pPr algn="l" rtl="0" fontAlgn="base">
        <a:spcBef>
          <a:spcPct val="0"/>
        </a:spcBef>
        <a:spcAft>
          <a:spcPct val="0"/>
        </a:spcAft>
        <a:defRPr sz="4400">
          <a:solidFill>
            <a:schemeClr val="accent1"/>
          </a:solidFill>
          <a:latin typeface="Trebuchet MS" pitchFamily="34" charset="0"/>
        </a:defRPr>
      </a:lvl2pPr>
      <a:lvl3pPr algn="l" rtl="0" fontAlgn="base">
        <a:spcBef>
          <a:spcPct val="0"/>
        </a:spcBef>
        <a:spcAft>
          <a:spcPct val="0"/>
        </a:spcAft>
        <a:defRPr sz="4400">
          <a:solidFill>
            <a:schemeClr val="accent1"/>
          </a:solidFill>
          <a:latin typeface="Trebuchet MS" pitchFamily="34" charset="0"/>
        </a:defRPr>
      </a:lvl3pPr>
      <a:lvl4pPr algn="l" rtl="0" fontAlgn="base">
        <a:spcBef>
          <a:spcPct val="0"/>
        </a:spcBef>
        <a:spcAft>
          <a:spcPct val="0"/>
        </a:spcAft>
        <a:defRPr sz="4400">
          <a:solidFill>
            <a:schemeClr val="accent1"/>
          </a:solidFill>
          <a:latin typeface="Trebuchet MS" pitchFamily="34" charset="0"/>
        </a:defRPr>
      </a:lvl4pPr>
      <a:lvl5pPr algn="l" rtl="0" fontAlgn="base">
        <a:spcBef>
          <a:spcPct val="0"/>
        </a:spcBef>
        <a:spcAft>
          <a:spcPct val="0"/>
        </a:spcAft>
        <a:defRPr sz="4400">
          <a:solidFill>
            <a:schemeClr val="accent1"/>
          </a:solidFill>
          <a:latin typeface="Trebuchet MS" pitchFamily="34" charset="0"/>
        </a:defRPr>
      </a:lvl5pPr>
      <a:lvl6pPr marL="457200" algn="l" rtl="0" fontAlgn="base">
        <a:spcBef>
          <a:spcPct val="0"/>
        </a:spcBef>
        <a:spcAft>
          <a:spcPct val="0"/>
        </a:spcAft>
        <a:defRPr sz="4400">
          <a:solidFill>
            <a:schemeClr val="accent1"/>
          </a:solidFill>
          <a:latin typeface="Trebuchet MS" pitchFamily="34" charset="0"/>
        </a:defRPr>
      </a:lvl6pPr>
      <a:lvl7pPr marL="914400" algn="l" rtl="0" fontAlgn="base">
        <a:spcBef>
          <a:spcPct val="0"/>
        </a:spcBef>
        <a:spcAft>
          <a:spcPct val="0"/>
        </a:spcAft>
        <a:defRPr sz="4400">
          <a:solidFill>
            <a:schemeClr val="accent1"/>
          </a:solidFill>
          <a:latin typeface="Trebuchet MS" pitchFamily="34" charset="0"/>
        </a:defRPr>
      </a:lvl7pPr>
      <a:lvl8pPr marL="1371600" algn="l" rtl="0" fontAlgn="base">
        <a:spcBef>
          <a:spcPct val="0"/>
        </a:spcBef>
        <a:spcAft>
          <a:spcPct val="0"/>
        </a:spcAft>
        <a:defRPr sz="4400">
          <a:solidFill>
            <a:schemeClr val="accent1"/>
          </a:solidFill>
          <a:latin typeface="Trebuchet MS" pitchFamily="34" charset="0"/>
        </a:defRPr>
      </a:lvl8pPr>
      <a:lvl9pPr marL="1828800" algn="l" rtl="0" fontAlgn="base">
        <a:spcBef>
          <a:spcPct val="0"/>
        </a:spcBef>
        <a:spcAft>
          <a:spcPct val="0"/>
        </a:spcAft>
        <a:defRPr sz="4400">
          <a:solidFill>
            <a:schemeClr val="accent1"/>
          </a:solidFill>
          <a:latin typeface="Trebuchet MS" pitchFamily="34" charset="0"/>
        </a:defRPr>
      </a:lvl9pPr>
    </p:titleStyle>
    <p:bodyStyle>
      <a:lvl1pPr marL="342900" indent="-342900" algn="l" rtl="0" fontAlgn="base">
        <a:spcBef>
          <a:spcPct val="20000"/>
        </a:spcBef>
        <a:spcAft>
          <a:spcPct val="0"/>
        </a:spcAft>
        <a:buChar char="•"/>
        <a:defRPr sz="3200">
          <a:solidFill>
            <a:schemeClr val="accent1"/>
          </a:solidFill>
          <a:latin typeface="+mn-lt"/>
          <a:ea typeface="+mn-ea"/>
          <a:cs typeface="+mn-cs"/>
        </a:defRPr>
      </a:lvl1pPr>
      <a:lvl2pPr marL="742950" indent="-285750" algn="l" rtl="0" fontAlgn="base">
        <a:spcBef>
          <a:spcPct val="20000"/>
        </a:spcBef>
        <a:spcAft>
          <a:spcPct val="0"/>
        </a:spcAft>
        <a:buChar char="–"/>
        <a:defRPr sz="2800">
          <a:solidFill>
            <a:schemeClr val="accent1"/>
          </a:solidFill>
          <a:latin typeface="+mn-lt"/>
        </a:defRPr>
      </a:lvl2pPr>
      <a:lvl3pPr marL="1143000" indent="-228600" algn="l" rtl="0" fontAlgn="base">
        <a:spcBef>
          <a:spcPct val="20000"/>
        </a:spcBef>
        <a:spcAft>
          <a:spcPct val="0"/>
        </a:spcAft>
        <a:buChar char="•"/>
        <a:defRPr sz="2400">
          <a:solidFill>
            <a:schemeClr val="accent1"/>
          </a:solidFill>
          <a:latin typeface="+mn-lt"/>
        </a:defRPr>
      </a:lvl3pPr>
      <a:lvl4pPr marL="1600200" indent="-228600" algn="l" rtl="0" fontAlgn="base">
        <a:spcBef>
          <a:spcPct val="20000"/>
        </a:spcBef>
        <a:spcAft>
          <a:spcPct val="0"/>
        </a:spcAft>
        <a:buChar char="–"/>
        <a:defRPr sz="2000">
          <a:solidFill>
            <a:schemeClr val="accent1"/>
          </a:solidFill>
          <a:latin typeface="+mn-lt"/>
        </a:defRPr>
      </a:lvl4pPr>
      <a:lvl5pPr marL="2057400" indent="-228600" algn="l" rtl="0" fontAlgn="base">
        <a:spcBef>
          <a:spcPct val="20000"/>
        </a:spcBef>
        <a:spcAft>
          <a:spcPct val="0"/>
        </a:spcAft>
        <a:buChar char="»"/>
        <a:defRPr sz="2000">
          <a:solidFill>
            <a:schemeClr val="accent1"/>
          </a:solidFill>
          <a:latin typeface="+mn-lt"/>
        </a:defRPr>
      </a:lvl5pPr>
      <a:lvl6pPr marL="2514600" indent="-228600" algn="l" rtl="0" fontAlgn="base">
        <a:spcBef>
          <a:spcPct val="20000"/>
        </a:spcBef>
        <a:spcAft>
          <a:spcPct val="0"/>
        </a:spcAft>
        <a:buChar char="»"/>
        <a:defRPr sz="2000">
          <a:solidFill>
            <a:schemeClr val="accent1"/>
          </a:solidFill>
          <a:latin typeface="+mn-lt"/>
        </a:defRPr>
      </a:lvl6pPr>
      <a:lvl7pPr marL="2971800" indent="-228600" algn="l" rtl="0" fontAlgn="base">
        <a:spcBef>
          <a:spcPct val="20000"/>
        </a:spcBef>
        <a:spcAft>
          <a:spcPct val="0"/>
        </a:spcAft>
        <a:buChar char="»"/>
        <a:defRPr sz="2000">
          <a:solidFill>
            <a:schemeClr val="accent1"/>
          </a:solidFill>
          <a:latin typeface="+mn-lt"/>
        </a:defRPr>
      </a:lvl7pPr>
      <a:lvl8pPr marL="3429000" indent="-228600" algn="l" rtl="0" fontAlgn="base">
        <a:spcBef>
          <a:spcPct val="20000"/>
        </a:spcBef>
        <a:spcAft>
          <a:spcPct val="0"/>
        </a:spcAft>
        <a:buChar char="»"/>
        <a:defRPr sz="2000">
          <a:solidFill>
            <a:schemeClr val="accent1"/>
          </a:solidFill>
          <a:latin typeface="+mn-lt"/>
        </a:defRPr>
      </a:lvl8pPr>
      <a:lvl9pPr marL="3886200" indent="-228600" algn="l" rtl="0" fontAlgn="base">
        <a:spcBef>
          <a:spcPct val="20000"/>
        </a:spcBef>
        <a:spcAft>
          <a:spcPct val="0"/>
        </a:spcAft>
        <a:buChar char="»"/>
        <a:defRPr sz="2000">
          <a:solidFill>
            <a:schemeClr val="accent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http://pro.corbis.com/images/42-17535716.jpg?size=67&amp;uid=%7bd4c4ce63-0dcf-4683-ae19-e5b0c73c37a2%7d" TargetMode="External"/><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http://figal-sensei.org/hist157/Textbook/Aux/graphics/ch2/15.jpg" TargetMode="External"/><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hyperlink" Target="http://upload.wikimedia.org/wikipedia/commons/c/c8/Sanchi2.jpg" TargetMode="Externa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130425"/>
            <a:ext cx="5867400" cy="1470025"/>
          </a:xfrm>
        </p:spPr>
        <p:txBody>
          <a:bodyPr/>
          <a:lstStyle/>
          <a:p>
            <a:r>
              <a:rPr lang="en-US"/>
              <a:t>Ancient India</a:t>
            </a:r>
          </a:p>
        </p:txBody>
      </p:sp>
      <p:sp>
        <p:nvSpPr>
          <p:cNvPr id="2051" name="Rectangle 3"/>
          <p:cNvSpPr>
            <a:spLocks noGrp="1" noChangeArrowheads="1"/>
          </p:cNvSpPr>
          <p:nvPr>
            <p:ph type="subTitle" idx="1"/>
          </p:nvPr>
        </p:nvSpPr>
        <p:spPr/>
        <p:txBody>
          <a:bodyPr/>
          <a:lstStyle/>
          <a:p>
            <a:endParaRPr lang="en-US"/>
          </a:p>
        </p:txBody>
      </p:sp>
      <p:pic>
        <p:nvPicPr>
          <p:cNvPr id="2055" name="Picture 7" descr="indus05s"/>
          <p:cNvPicPr>
            <a:picLocks noChangeAspect="1" noChangeArrowheads="1"/>
          </p:cNvPicPr>
          <p:nvPr/>
        </p:nvPicPr>
        <p:blipFill>
          <a:blip r:embed="rId2" cstate="print"/>
          <a:srcRect/>
          <a:stretch>
            <a:fillRect/>
          </a:stretch>
        </p:blipFill>
        <p:spPr bwMode="auto">
          <a:xfrm>
            <a:off x="6781800" y="0"/>
            <a:ext cx="2362200" cy="2286000"/>
          </a:xfrm>
          <a:prstGeom prst="rect">
            <a:avLst/>
          </a:prstGeom>
          <a:noFill/>
        </p:spPr>
      </p:pic>
      <p:pic>
        <p:nvPicPr>
          <p:cNvPr id="2056" name="Picture 8" descr="indus08s"/>
          <p:cNvPicPr>
            <a:picLocks noChangeAspect="1" noChangeArrowheads="1"/>
          </p:cNvPicPr>
          <p:nvPr/>
        </p:nvPicPr>
        <p:blipFill>
          <a:blip r:embed="rId3" cstate="print"/>
          <a:srcRect/>
          <a:stretch>
            <a:fillRect/>
          </a:stretch>
        </p:blipFill>
        <p:spPr bwMode="auto">
          <a:xfrm>
            <a:off x="6781800" y="4575175"/>
            <a:ext cx="2362200" cy="2282825"/>
          </a:xfrm>
          <a:prstGeom prst="rect">
            <a:avLst/>
          </a:prstGeom>
          <a:noFill/>
        </p:spPr>
      </p:pic>
      <p:pic>
        <p:nvPicPr>
          <p:cNvPr id="2057" name="Picture 9" descr="indus06s"/>
          <p:cNvPicPr>
            <a:picLocks noChangeAspect="1" noChangeArrowheads="1"/>
          </p:cNvPicPr>
          <p:nvPr/>
        </p:nvPicPr>
        <p:blipFill>
          <a:blip r:embed="rId4" cstate="print"/>
          <a:srcRect/>
          <a:stretch>
            <a:fillRect/>
          </a:stretch>
        </p:blipFill>
        <p:spPr bwMode="auto">
          <a:xfrm>
            <a:off x="6781800" y="2286000"/>
            <a:ext cx="2362200" cy="2281238"/>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dirty="0"/>
              <a:t>Varna </a:t>
            </a:r>
            <a:r>
              <a:rPr lang="en-US" dirty="0" smtClean="0"/>
              <a:t>– Social Level </a:t>
            </a:r>
            <a:endParaRPr lang="en-US" dirty="0"/>
          </a:p>
        </p:txBody>
      </p:sp>
      <p:grpSp>
        <p:nvGrpSpPr>
          <p:cNvPr id="17421" name="Group 13"/>
          <p:cNvGrpSpPr>
            <a:grpSpLocks/>
          </p:cNvGrpSpPr>
          <p:nvPr/>
        </p:nvGrpSpPr>
        <p:grpSpPr bwMode="auto">
          <a:xfrm>
            <a:off x="1752600" y="1066800"/>
            <a:ext cx="5776913" cy="4829175"/>
            <a:chOff x="1520" y="726"/>
            <a:chExt cx="3639" cy="3042"/>
          </a:xfrm>
        </p:grpSpPr>
        <p:sp>
          <p:nvSpPr>
            <p:cNvPr id="17422" name="Freeform 14"/>
            <p:cNvSpPr>
              <a:spLocks noChangeArrowheads="1"/>
            </p:cNvSpPr>
            <p:nvPr/>
          </p:nvSpPr>
          <p:spPr bwMode="auto">
            <a:xfrm>
              <a:off x="1520" y="2955"/>
              <a:ext cx="3639" cy="813"/>
            </a:xfrm>
            <a:custGeom>
              <a:avLst/>
              <a:gdLst/>
              <a:ahLst/>
              <a:cxnLst>
                <a:cxn ang="0">
                  <a:pos x="3489" y="813"/>
                </a:cxn>
                <a:cxn ang="0">
                  <a:pos x="3639" y="677"/>
                </a:cxn>
                <a:cxn ang="0">
                  <a:pos x="3194" y="0"/>
                </a:cxn>
                <a:cxn ang="0">
                  <a:pos x="0" y="0"/>
                </a:cxn>
              </a:cxnLst>
              <a:rect l="0" t="0" r="r" b="b"/>
              <a:pathLst>
                <a:path w="3639" h="813">
                  <a:moveTo>
                    <a:pt x="3489" y="813"/>
                  </a:moveTo>
                  <a:lnTo>
                    <a:pt x="3639" y="677"/>
                  </a:lnTo>
                  <a:lnTo>
                    <a:pt x="3194" y="0"/>
                  </a:lnTo>
                  <a:lnTo>
                    <a:pt x="0" y="0"/>
                  </a:lnTo>
                  <a:close/>
                </a:path>
              </a:pathLst>
            </a:custGeom>
            <a:solidFill>
              <a:srgbClr val="0000E2"/>
            </a:solidFill>
            <a:ln w="25400">
              <a:solidFill>
                <a:srgbClr val="000000"/>
              </a:solidFill>
              <a:round/>
              <a:headEnd/>
              <a:tailEnd/>
            </a:ln>
            <a:effectLst/>
          </p:spPr>
          <p:txBody>
            <a:bodyPr wrap="none"/>
            <a:lstStyle/>
            <a:p>
              <a:endParaRPr lang="en-US"/>
            </a:p>
          </p:txBody>
        </p:sp>
        <p:sp>
          <p:nvSpPr>
            <p:cNvPr id="17423" name="Freeform 15"/>
            <p:cNvSpPr>
              <a:spLocks noChangeArrowheads="1"/>
            </p:cNvSpPr>
            <p:nvPr/>
          </p:nvSpPr>
          <p:spPr bwMode="auto">
            <a:xfrm>
              <a:off x="1996" y="2217"/>
              <a:ext cx="2660" cy="802"/>
            </a:xfrm>
            <a:custGeom>
              <a:avLst/>
              <a:gdLst/>
              <a:ahLst/>
              <a:cxnLst>
                <a:cxn ang="0">
                  <a:pos x="2520" y="802"/>
                </a:cxn>
                <a:cxn ang="0">
                  <a:pos x="2660" y="663"/>
                </a:cxn>
                <a:cxn ang="0">
                  <a:pos x="2216" y="0"/>
                </a:cxn>
                <a:cxn ang="0">
                  <a:pos x="0" y="0"/>
                </a:cxn>
              </a:cxnLst>
              <a:rect l="0" t="0" r="r" b="b"/>
              <a:pathLst>
                <a:path w="2660" h="802">
                  <a:moveTo>
                    <a:pt x="2520" y="802"/>
                  </a:moveTo>
                  <a:lnTo>
                    <a:pt x="2660" y="663"/>
                  </a:lnTo>
                  <a:lnTo>
                    <a:pt x="2216" y="0"/>
                  </a:lnTo>
                  <a:lnTo>
                    <a:pt x="0" y="0"/>
                  </a:lnTo>
                  <a:close/>
                </a:path>
              </a:pathLst>
            </a:custGeom>
            <a:solidFill>
              <a:srgbClr val="00E200"/>
            </a:solidFill>
            <a:ln w="25400">
              <a:solidFill>
                <a:srgbClr val="000000"/>
              </a:solidFill>
              <a:round/>
              <a:headEnd/>
              <a:tailEnd/>
            </a:ln>
            <a:effectLst/>
          </p:spPr>
          <p:txBody>
            <a:bodyPr wrap="none"/>
            <a:lstStyle/>
            <a:p>
              <a:endParaRPr lang="en-US"/>
            </a:p>
          </p:txBody>
        </p:sp>
        <p:sp>
          <p:nvSpPr>
            <p:cNvPr id="17424" name="Freeform 16"/>
            <p:cNvSpPr>
              <a:spLocks noChangeArrowheads="1"/>
            </p:cNvSpPr>
            <p:nvPr/>
          </p:nvSpPr>
          <p:spPr bwMode="auto">
            <a:xfrm>
              <a:off x="2494" y="1482"/>
              <a:ext cx="1666" cy="787"/>
            </a:xfrm>
            <a:custGeom>
              <a:avLst/>
              <a:gdLst/>
              <a:ahLst/>
              <a:cxnLst>
                <a:cxn ang="0">
                  <a:pos x="1514" y="787"/>
                </a:cxn>
                <a:cxn ang="0">
                  <a:pos x="1666" y="655"/>
                </a:cxn>
                <a:cxn ang="0">
                  <a:pos x="1239" y="0"/>
                </a:cxn>
                <a:cxn ang="0">
                  <a:pos x="0" y="0"/>
                </a:cxn>
              </a:cxnLst>
              <a:rect l="0" t="0" r="r" b="b"/>
              <a:pathLst>
                <a:path w="1666" h="787">
                  <a:moveTo>
                    <a:pt x="1514" y="787"/>
                  </a:moveTo>
                  <a:lnTo>
                    <a:pt x="1666" y="655"/>
                  </a:lnTo>
                  <a:lnTo>
                    <a:pt x="1239" y="0"/>
                  </a:lnTo>
                  <a:lnTo>
                    <a:pt x="0" y="0"/>
                  </a:lnTo>
                  <a:close/>
                </a:path>
              </a:pathLst>
            </a:custGeom>
            <a:solidFill>
              <a:srgbClr val="FF9719"/>
            </a:solidFill>
            <a:ln w="25400">
              <a:solidFill>
                <a:srgbClr val="000000"/>
              </a:solidFill>
              <a:round/>
              <a:headEnd/>
              <a:tailEnd/>
            </a:ln>
            <a:effectLst/>
          </p:spPr>
          <p:txBody>
            <a:bodyPr wrap="none"/>
            <a:lstStyle/>
            <a:p>
              <a:endParaRPr lang="en-US"/>
            </a:p>
          </p:txBody>
        </p:sp>
        <p:sp>
          <p:nvSpPr>
            <p:cNvPr id="17425" name="Freeform 17"/>
            <p:cNvSpPr>
              <a:spLocks noChangeArrowheads="1"/>
            </p:cNvSpPr>
            <p:nvPr/>
          </p:nvSpPr>
          <p:spPr bwMode="auto">
            <a:xfrm>
              <a:off x="3036" y="726"/>
              <a:ext cx="660" cy="810"/>
            </a:xfrm>
            <a:custGeom>
              <a:avLst/>
              <a:gdLst/>
              <a:ahLst/>
              <a:cxnLst>
                <a:cxn ang="0">
                  <a:pos x="660" y="762"/>
                </a:cxn>
                <a:cxn ang="0">
                  <a:pos x="24" y="0"/>
                </a:cxn>
                <a:cxn ang="0">
                  <a:pos x="0" y="6"/>
                </a:cxn>
                <a:cxn ang="0">
                  <a:pos x="588" y="810"/>
                </a:cxn>
                <a:cxn ang="0">
                  <a:pos x="642" y="774"/>
                </a:cxn>
                <a:cxn ang="0">
                  <a:pos x="660" y="762"/>
                </a:cxn>
              </a:cxnLst>
              <a:rect l="0" t="0" r="r" b="b"/>
              <a:pathLst>
                <a:path w="660" h="810">
                  <a:moveTo>
                    <a:pt x="660" y="762"/>
                  </a:moveTo>
                  <a:lnTo>
                    <a:pt x="24" y="0"/>
                  </a:lnTo>
                  <a:lnTo>
                    <a:pt x="0" y="6"/>
                  </a:lnTo>
                  <a:lnTo>
                    <a:pt x="588" y="810"/>
                  </a:lnTo>
                  <a:lnTo>
                    <a:pt x="642" y="774"/>
                  </a:lnTo>
                  <a:lnTo>
                    <a:pt x="660" y="762"/>
                  </a:lnTo>
                  <a:close/>
                </a:path>
              </a:pathLst>
            </a:custGeom>
            <a:solidFill>
              <a:srgbClr val="FF5D5D"/>
            </a:solidFill>
            <a:ln w="25400">
              <a:solidFill>
                <a:srgbClr val="000000"/>
              </a:solidFill>
              <a:round/>
              <a:headEnd/>
              <a:tailEnd/>
            </a:ln>
            <a:effectLst/>
          </p:spPr>
          <p:txBody>
            <a:bodyPr wrap="none"/>
            <a:lstStyle/>
            <a:p>
              <a:endParaRPr lang="en-US"/>
            </a:p>
          </p:txBody>
        </p:sp>
      </p:grpSp>
      <p:grpSp>
        <p:nvGrpSpPr>
          <p:cNvPr id="17435" name="Group 27"/>
          <p:cNvGrpSpPr>
            <a:grpSpLocks/>
          </p:cNvGrpSpPr>
          <p:nvPr/>
        </p:nvGrpSpPr>
        <p:grpSpPr bwMode="auto">
          <a:xfrm>
            <a:off x="1600200" y="2286000"/>
            <a:ext cx="5316538" cy="2795588"/>
            <a:chOff x="1365" y="1482"/>
            <a:chExt cx="3349" cy="1761"/>
          </a:xfrm>
        </p:grpSpPr>
        <p:sp>
          <p:nvSpPr>
            <p:cNvPr id="17436" name="Freeform 28"/>
            <p:cNvSpPr>
              <a:spLocks noChangeArrowheads="1"/>
            </p:cNvSpPr>
            <p:nvPr/>
          </p:nvSpPr>
          <p:spPr bwMode="auto">
            <a:xfrm>
              <a:off x="1365" y="2955"/>
              <a:ext cx="3349" cy="288"/>
            </a:xfrm>
            <a:custGeom>
              <a:avLst/>
              <a:gdLst/>
              <a:ahLst/>
              <a:cxnLst>
                <a:cxn ang="0">
                  <a:pos x="0" y="137"/>
                </a:cxn>
                <a:cxn ang="0">
                  <a:pos x="3032" y="288"/>
                </a:cxn>
                <a:cxn ang="0">
                  <a:pos x="3349" y="0"/>
                </a:cxn>
                <a:cxn ang="0">
                  <a:pos x="155" y="0"/>
                </a:cxn>
              </a:cxnLst>
              <a:rect l="0" t="0" r="r" b="b"/>
              <a:pathLst>
                <a:path w="3349" h="288">
                  <a:moveTo>
                    <a:pt x="0" y="137"/>
                  </a:moveTo>
                  <a:lnTo>
                    <a:pt x="3032" y="288"/>
                  </a:lnTo>
                  <a:lnTo>
                    <a:pt x="3349" y="0"/>
                  </a:lnTo>
                  <a:lnTo>
                    <a:pt x="155" y="0"/>
                  </a:lnTo>
                  <a:close/>
                </a:path>
              </a:pathLst>
            </a:custGeom>
            <a:solidFill>
              <a:srgbClr val="65B9FF"/>
            </a:solidFill>
            <a:ln w="25400">
              <a:solidFill>
                <a:srgbClr val="000000"/>
              </a:solidFill>
              <a:round/>
              <a:headEnd/>
              <a:tailEnd/>
            </a:ln>
            <a:effectLst/>
          </p:spPr>
          <p:txBody>
            <a:bodyPr wrap="none"/>
            <a:lstStyle/>
            <a:p>
              <a:endParaRPr lang="en-US"/>
            </a:p>
          </p:txBody>
        </p:sp>
        <p:sp>
          <p:nvSpPr>
            <p:cNvPr id="17437" name="Freeform 29"/>
            <p:cNvSpPr>
              <a:spLocks noChangeArrowheads="1"/>
            </p:cNvSpPr>
            <p:nvPr/>
          </p:nvSpPr>
          <p:spPr bwMode="auto">
            <a:xfrm>
              <a:off x="1846" y="2217"/>
              <a:ext cx="2366" cy="489"/>
            </a:xfrm>
            <a:custGeom>
              <a:avLst/>
              <a:gdLst/>
              <a:ahLst/>
              <a:cxnLst>
                <a:cxn ang="0">
                  <a:pos x="0" y="135"/>
                </a:cxn>
                <a:cxn ang="0">
                  <a:pos x="1863" y="489"/>
                </a:cxn>
                <a:cxn ang="0">
                  <a:pos x="2366" y="0"/>
                </a:cxn>
                <a:cxn ang="0">
                  <a:pos x="150" y="0"/>
                </a:cxn>
              </a:cxnLst>
              <a:rect l="0" t="0" r="r" b="b"/>
              <a:pathLst>
                <a:path w="2366" h="489">
                  <a:moveTo>
                    <a:pt x="0" y="135"/>
                  </a:moveTo>
                  <a:lnTo>
                    <a:pt x="1863" y="489"/>
                  </a:lnTo>
                  <a:lnTo>
                    <a:pt x="2366" y="0"/>
                  </a:lnTo>
                  <a:lnTo>
                    <a:pt x="150" y="0"/>
                  </a:lnTo>
                  <a:close/>
                </a:path>
              </a:pathLst>
            </a:custGeom>
            <a:solidFill>
              <a:srgbClr val="69FF69"/>
            </a:solidFill>
            <a:ln w="25400">
              <a:solidFill>
                <a:srgbClr val="000000"/>
              </a:solidFill>
              <a:round/>
              <a:headEnd/>
              <a:tailEnd/>
            </a:ln>
            <a:effectLst/>
          </p:spPr>
          <p:txBody>
            <a:bodyPr wrap="none"/>
            <a:lstStyle/>
            <a:p>
              <a:endParaRPr lang="en-US"/>
            </a:p>
          </p:txBody>
        </p:sp>
        <p:sp>
          <p:nvSpPr>
            <p:cNvPr id="17438" name="Freeform 30"/>
            <p:cNvSpPr>
              <a:spLocks noChangeArrowheads="1"/>
            </p:cNvSpPr>
            <p:nvPr/>
          </p:nvSpPr>
          <p:spPr bwMode="auto">
            <a:xfrm>
              <a:off x="2349" y="1482"/>
              <a:ext cx="1384" cy="293"/>
            </a:xfrm>
            <a:custGeom>
              <a:avLst/>
              <a:gdLst/>
              <a:ahLst/>
              <a:cxnLst>
                <a:cxn ang="0">
                  <a:pos x="0" y="132"/>
                </a:cxn>
                <a:cxn ang="0">
                  <a:pos x="1073" y="293"/>
                </a:cxn>
                <a:cxn ang="0">
                  <a:pos x="1384" y="0"/>
                </a:cxn>
                <a:cxn ang="0">
                  <a:pos x="145" y="0"/>
                </a:cxn>
              </a:cxnLst>
              <a:rect l="0" t="0" r="r" b="b"/>
              <a:pathLst>
                <a:path w="1384" h="293">
                  <a:moveTo>
                    <a:pt x="0" y="132"/>
                  </a:moveTo>
                  <a:lnTo>
                    <a:pt x="1073" y="293"/>
                  </a:lnTo>
                  <a:lnTo>
                    <a:pt x="1384" y="0"/>
                  </a:lnTo>
                  <a:lnTo>
                    <a:pt x="145" y="0"/>
                  </a:lnTo>
                  <a:close/>
                </a:path>
              </a:pathLst>
            </a:custGeom>
            <a:solidFill>
              <a:srgbClr val="FFC15D"/>
            </a:solidFill>
            <a:ln w="25400">
              <a:solidFill>
                <a:srgbClr val="000000"/>
              </a:solidFill>
              <a:round/>
              <a:headEnd/>
              <a:tailEnd/>
            </a:ln>
            <a:effectLst/>
          </p:spPr>
          <p:txBody>
            <a:bodyPr wrap="none"/>
            <a:lstStyle/>
            <a:p>
              <a:endParaRPr lang="en-US"/>
            </a:p>
          </p:txBody>
        </p:sp>
      </p:grpSp>
      <p:grpSp>
        <p:nvGrpSpPr>
          <p:cNvPr id="17426" name="Group 18"/>
          <p:cNvGrpSpPr>
            <a:grpSpLocks/>
          </p:cNvGrpSpPr>
          <p:nvPr/>
        </p:nvGrpSpPr>
        <p:grpSpPr bwMode="auto">
          <a:xfrm>
            <a:off x="762000" y="1066800"/>
            <a:ext cx="6489700" cy="4829175"/>
            <a:chOff x="929" y="720"/>
            <a:chExt cx="4088" cy="3042"/>
          </a:xfrm>
        </p:grpSpPr>
        <p:sp>
          <p:nvSpPr>
            <p:cNvPr id="17427" name="Freeform 19"/>
            <p:cNvSpPr>
              <a:spLocks noChangeArrowheads="1"/>
            </p:cNvSpPr>
            <p:nvPr/>
          </p:nvSpPr>
          <p:spPr bwMode="auto">
            <a:xfrm>
              <a:off x="929" y="3084"/>
              <a:ext cx="4088" cy="678"/>
            </a:xfrm>
            <a:custGeom>
              <a:avLst/>
              <a:gdLst/>
              <a:ahLst/>
              <a:cxnLst>
                <a:cxn ang="0">
                  <a:pos x="0" y="678"/>
                </a:cxn>
                <a:cxn ang="0">
                  <a:pos x="4088" y="678"/>
                </a:cxn>
                <a:cxn ang="0">
                  <a:pos x="3640" y="0"/>
                </a:cxn>
                <a:cxn ang="0">
                  <a:pos x="447" y="0"/>
                </a:cxn>
              </a:cxnLst>
              <a:rect l="0" t="0" r="r" b="b"/>
              <a:pathLst>
                <a:path w="4088" h="678">
                  <a:moveTo>
                    <a:pt x="0" y="678"/>
                  </a:moveTo>
                  <a:lnTo>
                    <a:pt x="4088" y="678"/>
                  </a:lnTo>
                  <a:lnTo>
                    <a:pt x="3640" y="0"/>
                  </a:lnTo>
                  <a:lnTo>
                    <a:pt x="447" y="0"/>
                  </a:lnTo>
                  <a:close/>
                </a:path>
              </a:pathLst>
            </a:custGeom>
            <a:solidFill>
              <a:srgbClr val="CDCDF3"/>
            </a:solidFill>
            <a:ln w="25400">
              <a:solidFill>
                <a:srgbClr val="000000"/>
              </a:solidFill>
              <a:round/>
              <a:headEnd/>
              <a:tailEnd/>
            </a:ln>
            <a:effectLst/>
          </p:spPr>
          <p:txBody>
            <a:bodyPr wrap="none"/>
            <a:lstStyle/>
            <a:p>
              <a:endParaRPr lang="en-US"/>
            </a:p>
          </p:txBody>
        </p:sp>
        <p:sp>
          <p:nvSpPr>
            <p:cNvPr id="17428" name="Freeform 20"/>
            <p:cNvSpPr>
              <a:spLocks noChangeArrowheads="1"/>
            </p:cNvSpPr>
            <p:nvPr/>
          </p:nvSpPr>
          <p:spPr bwMode="auto">
            <a:xfrm>
              <a:off x="1419" y="2346"/>
              <a:ext cx="3093" cy="663"/>
            </a:xfrm>
            <a:custGeom>
              <a:avLst/>
              <a:gdLst/>
              <a:ahLst/>
              <a:cxnLst>
                <a:cxn ang="0">
                  <a:pos x="0" y="663"/>
                </a:cxn>
                <a:cxn ang="0">
                  <a:pos x="3093" y="663"/>
                </a:cxn>
                <a:cxn ang="0">
                  <a:pos x="2651" y="0"/>
                </a:cxn>
                <a:cxn ang="0">
                  <a:pos x="433" y="0"/>
                </a:cxn>
              </a:cxnLst>
              <a:rect l="0" t="0" r="r" b="b"/>
              <a:pathLst>
                <a:path w="3093" h="663">
                  <a:moveTo>
                    <a:pt x="0" y="663"/>
                  </a:moveTo>
                  <a:lnTo>
                    <a:pt x="3093" y="663"/>
                  </a:lnTo>
                  <a:lnTo>
                    <a:pt x="2651" y="0"/>
                  </a:lnTo>
                  <a:lnTo>
                    <a:pt x="433" y="0"/>
                  </a:lnTo>
                  <a:close/>
                </a:path>
              </a:pathLst>
            </a:custGeom>
            <a:solidFill>
              <a:srgbClr val="BDFFBD"/>
            </a:solidFill>
            <a:ln w="25400">
              <a:solidFill>
                <a:srgbClr val="000000"/>
              </a:solidFill>
              <a:round/>
              <a:headEnd/>
              <a:tailEnd/>
            </a:ln>
            <a:effectLst/>
          </p:spPr>
          <p:txBody>
            <a:bodyPr wrap="none"/>
            <a:lstStyle/>
            <a:p>
              <a:endParaRPr lang="en-US"/>
            </a:p>
          </p:txBody>
        </p:sp>
        <p:sp>
          <p:nvSpPr>
            <p:cNvPr id="17429" name="Freeform 21"/>
            <p:cNvSpPr>
              <a:spLocks noChangeArrowheads="1"/>
            </p:cNvSpPr>
            <p:nvPr/>
          </p:nvSpPr>
          <p:spPr bwMode="auto">
            <a:xfrm>
              <a:off x="1915" y="1613"/>
              <a:ext cx="2101" cy="653"/>
            </a:xfrm>
            <a:custGeom>
              <a:avLst/>
              <a:gdLst/>
              <a:ahLst/>
              <a:cxnLst>
                <a:cxn ang="0">
                  <a:pos x="0" y="653"/>
                </a:cxn>
                <a:cxn ang="0">
                  <a:pos x="2101" y="653"/>
                </a:cxn>
                <a:cxn ang="0">
                  <a:pos x="1676" y="0"/>
                </a:cxn>
                <a:cxn ang="0">
                  <a:pos x="434" y="0"/>
                </a:cxn>
              </a:cxnLst>
              <a:rect l="0" t="0" r="r" b="b"/>
              <a:pathLst>
                <a:path w="2101" h="653">
                  <a:moveTo>
                    <a:pt x="0" y="653"/>
                  </a:moveTo>
                  <a:lnTo>
                    <a:pt x="2101" y="653"/>
                  </a:lnTo>
                  <a:lnTo>
                    <a:pt x="1676" y="0"/>
                  </a:lnTo>
                  <a:lnTo>
                    <a:pt x="434" y="0"/>
                  </a:lnTo>
                  <a:close/>
                </a:path>
              </a:pathLst>
            </a:custGeom>
            <a:solidFill>
              <a:srgbClr val="FDC47F"/>
            </a:solidFill>
            <a:ln w="25400">
              <a:solidFill>
                <a:srgbClr val="000000"/>
              </a:solidFill>
              <a:round/>
              <a:headEnd/>
              <a:tailEnd/>
            </a:ln>
            <a:effectLst/>
          </p:spPr>
          <p:txBody>
            <a:bodyPr wrap="none"/>
            <a:lstStyle/>
            <a:p>
              <a:endParaRPr lang="en-US"/>
            </a:p>
          </p:txBody>
        </p:sp>
        <p:sp>
          <p:nvSpPr>
            <p:cNvPr id="17430" name="Freeform 22"/>
            <p:cNvSpPr>
              <a:spLocks noChangeArrowheads="1"/>
            </p:cNvSpPr>
            <p:nvPr/>
          </p:nvSpPr>
          <p:spPr bwMode="auto">
            <a:xfrm>
              <a:off x="2400" y="720"/>
              <a:ext cx="1248" cy="816"/>
            </a:xfrm>
            <a:custGeom>
              <a:avLst/>
              <a:gdLst/>
              <a:ahLst/>
              <a:cxnLst>
                <a:cxn ang="0">
                  <a:pos x="0" y="856"/>
                </a:cxn>
                <a:cxn ang="0">
                  <a:pos x="1128" y="856"/>
                </a:cxn>
                <a:cxn ang="0">
                  <a:pos x="561" y="0"/>
                </a:cxn>
              </a:cxnLst>
              <a:rect l="0" t="0" r="r" b="b"/>
              <a:pathLst>
                <a:path w="1128" h="856">
                  <a:moveTo>
                    <a:pt x="0" y="856"/>
                  </a:moveTo>
                  <a:lnTo>
                    <a:pt x="1128" y="856"/>
                  </a:lnTo>
                  <a:lnTo>
                    <a:pt x="561" y="0"/>
                  </a:lnTo>
                  <a:close/>
                </a:path>
              </a:pathLst>
            </a:custGeom>
            <a:solidFill>
              <a:srgbClr val="FFB7B7"/>
            </a:solidFill>
            <a:ln w="25400">
              <a:solidFill>
                <a:srgbClr val="000000"/>
              </a:solidFill>
              <a:round/>
              <a:headEnd/>
              <a:tailEnd/>
            </a:ln>
            <a:effectLst/>
          </p:spPr>
          <p:txBody>
            <a:bodyPr wrap="none"/>
            <a:lstStyle/>
            <a:p>
              <a:endParaRPr lang="en-US"/>
            </a:p>
          </p:txBody>
        </p:sp>
        <p:sp>
          <p:nvSpPr>
            <p:cNvPr id="17431" name="Text Box 23"/>
            <p:cNvSpPr txBox="1">
              <a:spLocks noChangeArrowheads="1"/>
            </p:cNvSpPr>
            <p:nvPr/>
          </p:nvSpPr>
          <p:spPr bwMode="auto">
            <a:xfrm>
              <a:off x="1540" y="3292"/>
              <a:ext cx="2836" cy="230"/>
            </a:xfrm>
            <a:prstGeom prst="rect">
              <a:avLst/>
            </a:prstGeom>
            <a:noFill/>
            <a:ln w="25400">
              <a:noFill/>
              <a:miter lim="800000"/>
              <a:headEnd/>
              <a:tailEnd/>
            </a:ln>
            <a:effectLst/>
          </p:spPr>
          <p:txBody>
            <a:bodyPr lIns="0" tIns="0" rIns="0" bIns="0" anchor="ctr">
              <a:spAutoFit/>
            </a:bodyPr>
            <a:lstStyle/>
            <a:p>
              <a:pPr algn="ctr" eaLnBrk="0" hangingPunct="0">
                <a:spcAft>
                  <a:spcPct val="15000"/>
                </a:spcAft>
              </a:pPr>
              <a:r>
                <a:rPr lang="en-US" sz="2400" b="1">
                  <a:effectLst>
                    <a:outerShdw blurRad="38100" dist="38100" dir="2700000" algn="tl">
                      <a:srgbClr val="FFFFFF"/>
                    </a:outerShdw>
                  </a:effectLst>
                  <a:latin typeface="Comic Sans MS" pitchFamily="66" charset="0"/>
                </a:rPr>
                <a:t>Shudras</a:t>
              </a:r>
            </a:p>
          </p:txBody>
        </p:sp>
        <p:sp>
          <p:nvSpPr>
            <p:cNvPr id="17432" name="Text Box 24"/>
            <p:cNvSpPr txBox="1">
              <a:spLocks noChangeArrowheads="1"/>
            </p:cNvSpPr>
            <p:nvPr/>
          </p:nvSpPr>
          <p:spPr bwMode="auto">
            <a:xfrm>
              <a:off x="1887" y="2568"/>
              <a:ext cx="2146" cy="230"/>
            </a:xfrm>
            <a:prstGeom prst="rect">
              <a:avLst/>
            </a:prstGeom>
            <a:noFill/>
            <a:ln w="25400">
              <a:noFill/>
              <a:miter lim="800000"/>
              <a:headEnd/>
              <a:tailEnd/>
            </a:ln>
            <a:effectLst/>
          </p:spPr>
          <p:txBody>
            <a:bodyPr lIns="0" tIns="0" rIns="0" bIns="0" anchor="ctr">
              <a:spAutoFit/>
            </a:bodyPr>
            <a:lstStyle/>
            <a:p>
              <a:pPr algn="ctr" eaLnBrk="0" hangingPunct="0">
                <a:spcAft>
                  <a:spcPct val="15000"/>
                </a:spcAft>
              </a:pPr>
              <a:r>
                <a:rPr lang="en-US" sz="2400" b="1">
                  <a:effectLst>
                    <a:outerShdw blurRad="38100" dist="38100" dir="2700000" algn="tl">
                      <a:srgbClr val="FFFFFF"/>
                    </a:outerShdw>
                  </a:effectLst>
                  <a:latin typeface="Comic Sans MS" pitchFamily="66" charset="0"/>
                </a:rPr>
                <a:t>Vaishyas</a:t>
              </a:r>
            </a:p>
          </p:txBody>
        </p:sp>
        <p:sp>
          <p:nvSpPr>
            <p:cNvPr id="17433" name="Text Box 25"/>
            <p:cNvSpPr txBox="1">
              <a:spLocks noChangeArrowheads="1"/>
            </p:cNvSpPr>
            <p:nvPr/>
          </p:nvSpPr>
          <p:spPr bwMode="auto">
            <a:xfrm>
              <a:off x="2352" y="1832"/>
              <a:ext cx="1342" cy="230"/>
            </a:xfrm>
            <a:prstGeom prst="rect">
              <a:avLst/>
            </a:prstGeom>
            <a:noFill/>
            <a:ln w="25400">
              <a:noFill/>
              <a:miter lim="800000"/>
              <a:headEnd/>
              <a:tailEnd/>
            </a:ln>
            <a:effectLst/>
          </p:spPr>
          <p:txBody>
            <a:bodyPr lIns="0" tIns="0" rIns="0" bIns="0" anchor="ctr">
              <a:spAutoFit/>
            </a:bodyPr>
            <a:lstStyle/>
            <a:p>
              <a:pPr algn="ctr" eaLnBrk="0" hangingPunct="0">
                <a:spcAft>
                  <a:spcPct val="15000"/>
                </a:spcAft>
              </a:pPr>
              <a:r>
                <a:rPr lang="en-US" sz="2400" b="1">
                  <a:effectLst>
                    <a:outerShdw blurRad="38100" dist="38100" dir="2700000" algn="tl">
                      <a:srgbClr val="FFFFFF"/>
                    </a:outerShdw>
                  </a:effectLst>
                  <a:latin typeface="Comic Sans MS" pitchFamily="66" charset="0"/>
                </a:rPr>
                <a:t>Kshatriyas </a:t>
              </a:r>
            </a:p>
          </p:txBody>
        </p:sp>
        <p:sp>
          <p:nvSpPr>
            <p:cNvPr id="17434" name="Text Box 26"/>
            <p:cNvSpPr txBox="1">
              <a:spLocks noChangeArrowheads="1"/>
            </p:cNvSpPr>
            <p:nvPr/>
          </p:nvSpPr>
          <p:spPr bwMode="auto">
            <a:xfrm>
              <a:off x="2354" y="1248"/>
              <a:ext cx="1342" cy="230"/>
            </a:xfrm>
            <a:prstGeom prst="rect">
              <a:avLst/>
            </a:prstGeom>
            <a:noFill/>
            <a:ln w="25400">
              <a:noFill/>
              <a:miter lim="800000"/>
              <a:headEnd/>
              <a:tailEnd/>
            </a:ln>
            <a:effectLst/>
          </p:spPr>
          <p:txBody>
            <a:bodyPr lIns="0" tIns="0" rIns="0" bIns="0" anchor="ctr">
              <a:spAutoFit/>
            </a:bodyPr>
            <a:lstStyle/>
            <a:p>
              <a:pPr algn="ctr" eaLnBrk="0" hangingPunct="0">
                <a:spcAft>
                  <a:spcPct val="15000"/>
                </a:spcAft>
              </a:pPr>
              <a:r>
                <a:rPr lang="en-US" sz="2400" b="1">
                  <a:effectLst>
                    <a:outerShdw blurRad="38100" dist="38100" dir="2700000" algn="tl">
                      <a:srgbClr val="FFFFFF"/>
                    </a:outerShdw>
                  </a:effectLst>
                  <a:latin typeface="Comic Sans MS" pitchFamily="66" charset="0"/>
                </a:rPr>
                <a:t>Brahmins</a:t>
              </a:r>
            </a:p>
          </p:txBody>
        </p:sp>
      </p:grpSp>
      <p:sp>
        <p:nvSpPr>
          <p:cNvPr id="17439" name="Text Box 31"/>
          <p:cNvSpPr txBox="1">
            <a:spLocks noChangeArrowheads="1"/>
          </p:cNvSpPr>
          <p:nvPr/>
        </p:nvSpPr>
        <p:spPr bwMode="auto">
          <a:xfrm>
            <a:off x="1371600" y="6461125"/>
            <a:ext cx="6172200" cy="396875"/>
          </a:xfrm>
          <a:prstGeom prst="rect">
            <a:avLst/>
          </a:prstGeom>
          <a:noFill/>
          <a:ln w="25400">
            <a:noFill/>
            <a:miter lim="800000"/>
            <a:headEnd/>
            <a:tailEnd/>
          </a:ln>
          <a:effectLst>
            <a:outerShdw dist="35921" dir="2700000" algn="ctr" rotWithShape="0">
              <a:schemeClr val="tx1"/>
            </a:outerShdw>
          </a:effectLst>
        </p:spPr>
        <p:txBody>
          <a:bodyPr lIns="0" tIns="0" rIns="0" bIns="0">
            <a:spAutoFit/>
          </a:bodyPr>
          <a:lstStyle/>
          <a:p>
            <a:pPr algn="ctr" eaLnBrk="0" hangingPunct="0">
              <a:spcAft>
                <a:spcPct val="15000"/>
              </a:spcAft>
            </a:pPr>
            <a:r>
              <a:rPr lang="en-US" sz="2600" b="1">
                <a:solidFill>
                  <a:srgbClr val="FFC15D"/>
                </a:solidFill>
                <a:latin typeface="Comic Sans MS" pitchFamily="66" charset="0"/>
              </a:rPr>
              <a:t>Pariahs [</a:t>
            </a:r>
            <a:r>
              <a:rPr lang="en-US" sz="2600" b="1" i="1">
                <a:solidFill>
                  <a:srgbClr val="FFC15D"/>
                </a:solidFill>
                <a:latin typeface="Comic Sans MS" pitchFamily="66" charset="0"/>
              </a:rPr>
              <a:t>Harijan</a:t>
            </a:r>
            <a:r>
              <a:rPr lang="en-US" sz="2600" b="1">
                <a:solidFill>
                  <a:srgbClr val="FFC15D"/>
                </a:solidFill>
                <a:latin typeface="Comic Sans MS" pitchFamily="66" charset="0"/>
              </a:rPr>
              <a:t>] </a:t>
            </a:r>
            <a:r>
              <a:rPr lang="en-US" sz="2600" b="1">
                <a:solidFill>
                  <a:srgbClr val="FFC15D"/>
                </a:solidFill>
                <a:latin typeface="Comic Sans MS" pitchFamily="66" charset="0"/>
                <a:sym typeface="Wingdings" pitchFamily="2" charset="2"/>
              </a:rPr>
              <a:t> </a:t>
            </a:r>
            <a:r>
              <a:rPr lang="en-US" sz="2600" b="1">
                <a:solidFill>
                  <a:schemeClr val="bg1"/>
                </a:solidFill>
                <a:latin typeface="Comic Sans MS" pitchFamily="66" charset="0"/>
                <a:sym typeface="Wingdings" pitchFamily="2" charset="2"/>
              </a:rPr>
              <a:t>U</a:t>
            </a:r>
            <a:r>
              <a:rPr lang="en-US" sz="2600" b="1">
                <a:solidFill>
                  <a:schemeClr val="bg1"/>
                </a:solidFill>
                <a:latin typeface="Comic Sans MS" pitchFamily="66" charset="0"/>
              </a:rPr>
              <a:t>ntouchables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39"/>
                                        </p:tgtEl>
                                        <p:attrNameLst>
                                          <p:attrName>style.visibility</p:attrName>
                                        </p:attrNameLst>
                                      </p:cBhvr>
                                      <p:to>
                                        <p:strVal val="visible"/>
                                      </p:to>
                                    </p:set>
                                    <p:anim calcmode="lin" valueType="num">
                                      <p:cBhvr additive="base">
                                        <p:cTn id="7" dur="500" fill="hold"/>
                                        <p:tgtEl>
                                          <p:spTgt spid="17439"/>
                                        </p:tgtEl>
                                        <p:attrNameLst>
                                          <p:attrName>ppt_x</p:attrName>
                                        </p:attrNameLst>
                                      </p:cBhvr>
                                      <p:tavLst>
                                        <p:tav tm="0">
                                          <p:val>
                                            <p:strVal val="#ppt_x"/>
                                          </p:val>
                                        </p:tav>
                                        <p:tav tm="100000">
                                          <p:val>
                                            <p:strVal val="#ppt_x"/>
                                          </p:val>
                                        </p:tav>
                                      </p:tavLst>
                                    </p:anim>
                                    <p:anim calcmode="lin" valueType="num">
                                      <p:cBhvr additive="base">
                                        <p:cTn id="8" dur="500" fill="hold"/>
                                        <p:tgtEl>
                                          <p:spTgt spid="174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3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46050" y="50800"/>
            <a:ext cx="5095875" cy="1143000"/>
          </a:xfrm>
        </p:spPr>
        <p:txBody>
          <a:bodyPr/>
          <a:lstStyle/>
          <a:p>
            <a:r>
              <a:rPr lang="en-US"/>
              <a:t>Caste System</a:t>
            </a:r>
          </a:p>
        </p:txBody>
      </p:sp>
      <p:sp>
        <p:nvSpPr>
          <p:cNvPr id="18435" name="Rectangle 3"/>
          <p:cNvSpPr>
            <a:spLocks noGrp="1" noChangeArrowheads="1"/>
          </p:cNvSpPr>
          <p:nvPr>
            <p:ph type="body" idx="1"/>
          </p:nvPr>
        </p:nvSpPr>
        <p:spPr>
          <a:xfrm>
            <a:off x="142875" y="1222375"/>
            <a:ext cx="4259263" cy="5480050"/>
          </a:xfrm>
        </p:spPr>
        <p:txBody>
          <a:bodyPr/>
          <a:lstStyle/>
          <a:p>
            <a:r>
              <a:rPr lang="en-US" dirty="0"/>
              <a:t>Who is…</a:t>
            </a:r>
          </a:p>
          <a:p>
            <a:pPr lvl="1"/>
            <a:r>
              <a:rPr lang="en-US" dirty="0"/>
              <a:t>The mouth?</a:t>
            </a:r>
          </a:p>
          <a:p>
            <a:pPr lvl="1"/>
            <a:r>
              <a:rPr lang="en-US" dirty="0"/>
              <a:t>The arms?</a:t>
            </a:r>
          </a:p>
          <a:p>
            <a:pPr lvl="1"/>
            <a:r>
              <a:rPr lang="en-US" dirty="0"/>
              <a:t>The legs?</a:t>
            </a:r>
          </a:p>
          <a:p>
            <a:pPr lvl="1"/>
            <a:r>
              <a:rPr lang="en-US" dirty="0"/>
              <a:t>The feet</a:t>
            </a:r>
            <a:r>
              <a:rPr lang="en-US" dirty="0" smtClean="0"/>
              <a:t>?</a:t>
            </a:r>
            <a:endParaRPr lang="en-US" dirty="0"/>
          </a:p>
        </p:txBody>
      </p:sp>
      <p:grpSp>
        <p:nvGrpSpPr>
          <p:cNvPr id="18436" name="Group 4"/>
          <p:cNvGrpSpPr>
            <a:grpSpLocks/>
          </p:cNvGrpSpPr>
          <p:nvPr/>
        </p:nvGrpSpPr>
        <p:grpSpPr bwMode="auto">
          <a:xfrm>
            <a:off x="4191000" y="304800"/>
            <a:ext cx="4953000" cy="6096000"/>
            <a:chOff x="2640" y="240"/>
            <a:chExt cx="3120" cy="3840"/>
          </a:xfrm>
        </p:grpSpPr>
        <p:pic>
          <p:nvPicPr>
            <p:cNvPr id="18437" name="Picture 5" descr="Brahma1"/>
            <p:cNvPicPr>
              <a:picLocks noChangeAspect="1" noChangeArrowheads="1"/>
            </p:cNvPicPr>
            <p:nvPr/>
          </p:nvPicPr>
          <p:blipFill>
            <a:blip r:embed="rId2" cstate="print"/>
            <a:srcRect/>
            <a:stretch>
              <a:fillRect/>
            </a:stretch>
          </p:blipFill>
          <p:spPr bwMode="auto">
            <a:xfrm>
              <a:off x="3408" y="240"/>
              <a:ext cx="1834" cy="3840"/>
            </a:xfrm>
            <a:prstGeom prst="rect">
              <a:avLst/>
            </a:prstGeom>
            <a:noFill/>
            <a:ln w="9525">
              <a:solidFill>
                <a:srgbClr val="CCC700"/>
              </a:solidFill>
              <a:miter lim="800000"/>
              <a:headEnd/>
              <a:tailEnd/>
            </a:ln>
          </p:spPr>
        </p:pic>
        <p:sp>
          <p:nvSpPr>
            <p:cNvPr id="18438" name="Rectangle 6"/>
            <p:cNvSpPr>
              <a:spLocks noChangeArrowheads="1"/>
            </p:cNvSpPr>
            <p:nvPr/>
          </p:nvSpPr>
          <p:spPr bwMode="auto">
            <a:xfrm>
              <a:off x="3984" y="960"/>
              <a:ext cx="1392" cy="288"/>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eaLnBrk="0" hangingPunct="0"/>
              <a:r>
                <a:rPr lang="en-US" sz="2400" b="1">
                  <a:solidFill>
                    <a:srgbClr val="FFC15D"/>
                  </a:solidFill>
                  <a:latin typeface="Comic Sans MS" pitchFamily="66" charset="0"/>
                </a:rPr>
                <a:t>Brahmins</a:t>
              </a:r>
              <a:endParaRPr lang="en-US" sz="2400" b="1">
                <a:solidFill>
                  <a:schemeClr val="bg1"/>
                </a:solidFill>
                <a:latin typeface="Comic Sans MS" pitchFamily="66" charset="0"/>
              </a:endParaRPr>
            </a:p>
          </p:txBody>
        </p:sp>
        <p:sp>
          <p:nvSpPr>
            <p:cNvPr id="18439" name="Rectangle 7"/>
            <p:cNvSpPr>
              <a:spLocks noChangeArrowheads="1"/>
            </p:cNvSpPr>
            <p:nvPr/>
          </p:nvSpPr>
          <p:spPr bwMode="auto">
            <a:xfrm>
              <a:off x="2640" y="1584"/>
              <a:ext cx="1392" cy="288"/>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eaLnBrk="0" hangingPunct="0"/>
              <a:r>
                <a:rPr lang="en-US" sz="2400" b="1">
                  <a:solidFill>
                    <a:srgbClr val="FFC15D"/>
                  </a:solidFill>
                  <a:latin typeface="Comic Sans MS" pitchFamily="66" charset="0"/>
                </a:rPr>
                <a:t>Kshatriyas</a:t>
              </a:r>
              <a:endParaRPr lang="en-US" sz="2400" b="1">
                <a:solidFill>
                  <a:schemeClr val="bg1"/>
                </a:solidFill>
                <a:latin typeface="Comic Sans MS" pitchFamily="66" charset="0"/>
              </a:endParaRPr>
            </a:p>
          </p:txBody>
        </p:sp>
        <p:sp>
          <p:nvSpPr>
            <p:cNvPr id="18440" name="Rectangle 8"/>
            <p:cNvSpPr>
              <a:spLocks noChangeArrowheads="1"/>
            </p:cNvSpPr>
            <p:nvPr/>
          </p:nvSpPr>
          <p:spPr bwMode="auto">
            <a:xfrm>
              <a:off x="4368" y="2592"/>
              <a:ext cx="1392" cy="288"/>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eaLnBrk="0" hangingPunct="0"/>
              <a:r>
                <a:rPr lang="en-US" sz="2400" b="1">
                  <a:solidFill>
                    <a:srgbClr val="FFC15D"/>
                  </a:solidFill>
                  <a:latin typeface="Comic Sans MS" pitchFamily="66" charset="0"/>
                </a:rPr>
                <a:t>Vaishyas</a:t>
              </a:r>
              <a:endParaRPr lang="en-US" sz="2400" b="1">
                <a:solidFill>
                  <a:schemeClr val="bg1"/>
                </a:solidFill>
                <a:latin typeface="Comic Sans MS" pitchFamily="66" charset="0"/>
              </a:endParaRPr>
            </a:p>
          </p:txBody>
        </p:sp>
        <p:sp>
          <p:nvSpPr>
            <p:cNvPr id="18441" name="Rectangle 9"/>
            <p:cNvSpPr>
              <a:spLocks noChangeArrowheads="1"/>
            </p:cNvSpPr>
            <p:nvPr/>
          </p:nvSpPr>
          <p:spPr bwMode="auto">
            <a:xfrm>
              <a:off x="3408" y="3552"/>
              <a:ext cx="1392" cy="288"/>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eaLnBrk="0" hangingPunct="0"/>
              <a:r>
                <a:rPr lang="en-US" sz="2400" b="1">
                  <a:solidFill>
                    <a:srgbClr val="FFC15D"/>
                  </a:solidFill>
                  <a:latin typeface="Comic Sans MS" pitchFamily="66" charset="0"/>
                </a:rPr>
                <a:t>Shudras</a:t>
              </a:r>
              <a:endParaRPr lang="en-US" sz="2400" b="1">
                <a:solidFill>
                  <a:schemeClr val="bg1"/>
                </a:solidFill>
                <a:latin typeface="Comic Sans MS" pitchFamily="66"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t>Caste System</a:t>
            </a:r>
          </a:p>
        </p:txBody>
      </p:sp>
      <p:sp>
        <p:nvSpPr>
          <p:cNvPr id="59395" name="Rectangle 3"/>
          <p:cNvSpPr>
            <a:spLocks noGrp="1" noChangeArrowheads="1"/>
          </p:cNvSpPr>
          <p:nvPr>
            <p:ph type="body" idx="1"/>
          </p:nvPr>
        </p:nvSpPr>
        <p:spPr/>
        <p:txBody>
          <a:bodyPr/>
          <a:lstStyle/>
          <a:p>
            <a:r>
              <a:rPr lang="en-US" sz="2800" dirty="0"/>
              <a:t>System of social division in India</a:t>
            </a:r>
          </a:p>
          <a:p>
            <a:r>
              <a:rPr lang="en-US" sz="2800" dirty="0"/>
              <a:t>Originally just four </a:t>
            </a:r>
            <a:r>
              <a:rPr lang="en-US" sz="2800" dirty="0" smtClean="0"/>
              <a:t>castes</a:t>
            </a:r>
            <a:endParaRPr lang="en-US" sz="2400" dirty="0"/>
          </a:p>
          <a:p>
            <a:pPr lvl="1"/>
            <a:r>
              <a:rPr lang="en-US" sz="2400" dirty="0"/>
              <a:t>Priests = Brahmins</a:t>
            </a:r>
          </a:p>
          <a:p>
            <a:pPr lvl="1"/>
            <a:r>
              <a:rPr lang="en-US" sz="2400" dirty="0"/>
              <a:t>Warriors and princes = </a:t>
            </a:r>
            <a:r>
              <a:rPr lang="en-US" sz="2400" dirty="0" err="1"/>
              <a:t>Kshatryias</a:t>
            </a:r>
            <a:endParaRPr lang="en-US" sz="2400" dirty="0"/>
          </a:p>
          <a:p>
            <a:pPr lvl="1"/>
            <a:r>
              <a:rPr lang="en-US" sz="2400" dirty="0"/>
              <a:t>Merchants, large landowners, and artisans = </a:t>
            </a:r>
            <a:r>
              <a:rPr lang="en-US" sz="2400" dirty="0" err="1"/>
              <a:t>Vaishya</a:t>
            </a:r>
            <a:endParaRPr lang="en-US" sz="2400" dirty="0"/>
          </a:p>
          <a:p>
            <a:pPr lvl="1"/>
            <a:r>
              <a:rPr lang="en-US" sz="2400" dirty="0"/>
              <a:t>Small farmers/manual laborers = </a:t>
            </a:r>
            <a:r>
              <a:rPr lang="en-US" sz="2400" dirty="0" err="1" smtClean="0"/>
              <a:t>Shudra</a:t>
            </a:r>
            <a:r>
              <a:rPr lang="en-US" sz="2400" dirty="0" smtClean="0"/>
              <a:t/>
            </a:r>
            <a:br>
              <a:rPr lang="en-US" sz="2400" dirty="0" smtClean="0"/>
            </a:br>
            <a:endParaRPr lang="en-US" sz="2400" dirty="0"/>
          </a:p>
          <a:p>
            <a:r>
              <a:rPr lang="en-US" sz="2800" dirty="0"/>
              <a:t>Each caste has it’s own Dharma, or duty. You must obey the dharma of your caste to earn good Karma and be able to be reincarnated at a higher caste in the next life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a:t>Caste System</a:t>
            </a:r>
          </a:p>
        </p:txBody>
      </p:sp>
      <p:sp>
        <p:nvSpPr>
          <p:cNvPr id="98307" name="Rectangle 3"/>
          <p:cNvSpPr>
            <a:spLocks noGrp="1" noChangeArrowheads="1"/>
          </p:cNvSpPr>
          <p:nvPr>
            <p:ph type="body" idx="1"/>
          </p:nvPr>
        </p:nvSpPr>
        <p:spPr/>
        <p:txBody>
          <a:bodyPr/>
          <a:lstStyle/>
          <a:p>
            <a:r>
              <a:rPr lang="en-US" dirty="0"/>
              <a:t>System was not originally particularly rigid</a:t>
            </a:r>
          </a:p>
          <a:p>
            <a:pPr lvl="1"/>
            <a:r>
              <a:rPr lang="en-US" dirty="0"/>
              <a:t>Contained opportunity for mobility</a:t>
            </a:r>
          </a:p>
          <a:p>
            <a:pPr lvl="1"/>
            <a:r>
              <a:rPr lang="en-US" dirty="0"/>
              <a:t>Intermarriage between castes was </a:t>
            </a:r>
            <a:r>
              <a:rPr lang="en-US" dirty="0" smtClean="0"/>
              <a:t>allowed</a:t>
            </a:r>
            <a:br>
              <a:rPr lang="en-US" dirty="0" smtClean="0"/>
            </a:br>
            <a:endParaRPr lang="en-US" dirty="0"/>
          </a:p>
          <a:p>
            <a:r>
              <a:rPr lang="en-US" dirty="0"/>
              <a:t>System became increasingly complex and rigid as time went on</a:t>
            </a:r>
          </a:p>
          <a:p>
            <a:pPr lvl="1"/>
            <a:r>
              <a:rPr lang="en-US" dirty="0"/>
              <a:t>Hundreds of castes</a:t>
            </a:r>
          </a:p>
          <a:p>
            <a:pPr lvl="1"/>
            <a:r>
              <a:rPr lang="en-US" dirty="0"/>
              <a:t>No social contact between them</a:t>
            </a:r>
          </a:p>
          <a:p>
            <a:pPr lvl="1"/>
            <a:r>
              <a:rPr lang="en-US" dirty="0"/>
              <a:t>At bottom, were the “</a:t>
            </a:r>
            <a:r>
              <a:rPr lang="en-US" dirty="0">
                <a:solidFill>
                  <a:schemeClr val="folHlink"/>
                </a:solidFill>
              </a:rPr>
              <a:t>untouchables</a:t>
            </a:r>
            <a:r>
              <a:rPr lang="en-US" dirty="0"/>
              <a:t>”</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US"/>
              <a:t>Untouchables</a:t>
            </a:r>
          </a:p>
        </p:txBody>
      </p:sp>
      <p:sp>
        <p:nvSpPr>
          <p:cNvPr id="99331" name="Rectangle 3"/>
          <p:cNvSpPr>
            <a:spLocks noGrp="1" noChangeArrowheads="1"/>
          </p:cNvSpPr>
          <p:nvPr>
            <p:ph type="body" idx="1"/>
          </p:nvPr>
        </p:nvSpPr>
        <p:spPr>
          <a:xfrm>
            <a:off x="0" y="1222375"/>
            <a:ext cx="9144000" cy="3273425"/>
          </a:xfrm>
        </p:spPr>
        <p:txBody>
          <a:bodyPr/>
          <a:lstStyle/>
          <a:p>
            <a:pPr>
              <a:lnSpc>
                <a:spcPct val="80000"/>
              </a:lnSpc>
            </a:pPr>
            <a:r>
              <a:rPr lang="en-US" sz="2400" dirty="0"/>
              <a:t>About 5% of the population of India.  They are required to perform the dirtiest jobs dealing with trash, human waste, and death.</a:t>
            </a:r>
          </a:p>
          <a:p>
            <a:pPr>
              <a:lnSpc>
                <a:spcPct val="80000"/>
              </a:lnSpc>
            </a:pPr>
            <a:r>
              <a:rPr lang="en-US" sz="2400" dirty="0" smtClean="0"/>
              <a:t>So low that they are not a part of the caste system</a:t>
            </a:r>
            <a:endParaRPr lang="en-US" sz="2400" u="sng" dirty="0"/>
          </a:p>
          <a:p>
            <a:pPr>
              <a:lnSpc>
                <a:spcPct val="80000"/>
              </a:lnSpc>
            </a:pPr>
            <a:r>
              <a:rPr lang="en-US" sz="2400" dirty="0" smtClean="0"/>
              <a:t>They </a:t>
            </a:r>
            <a:r>
              <a:rPr lang="en-US" sz="2400" dirty="0"/>
              <a:t>were </a:t>
            </a:r>
            <a:r>
              <a:rPr lang="en-US" sz="2400" dirty="0" smtClean="0"/>
              <a:t>required </a:t>
            </a:r>
            <a:r>
              <a:rPr lang="en-US" sz="2400" dirty="0"/>
              <a:t>to carry of noisemaker to warn people of the approach so they would not accidentally run into someone. </a:t>
            </a:r>
          </a:p>
          <a:p>
            <a:pPr>
              <a:lnSpc>
                <a:spcPct val="80000"/>
              </a:lnSpc>
            </a:pPr>
            <a:r>
              <a:rPr lang="en-US" sz="2400" dirty="0"/>
              <a:t>Discrimination against them continues today, even though the caste system has been declared illegal.</a:t>
            </a:r>
            <a:endParaRPr lang="en-US" sz="2400" b="1" dirty="0"/>
          </a:p>
        </p:txBody>
      </p:sp>
      <p:pic>
        <p:nvPicPr>
          <p:cNvPr id="99332" name="Picture 4" descr="Indian rescue workers cremate the dead body of a tsunami victim in Nagapattinam.. ABC News Online"/>
          <p:cNvPicPr>
            <a:picLocks noChangeAspect="1" noChangeArrowheads="1"/>
          </p:cNvPicPr>
          <p:nvPr/>
        </p:nvPicPr>
        <p:blipFill>
          <a:blip r:embed="rId2" cstate="print"/>
          <a:srcRect/>
          <a:stretch>
            <a:fillRect/>
          </a:stretch>
        </p:blipFill>
        <p:spPr bwMode="auto">
          <a:xfrm>
            <a:off x="565150" y="4470400"/>
            <a:ext cx="3581400" cy="2327275"/>
          </a:xfrm>
          <a:prstGeom prst="rect">
            <a:avLst/>
          </a:prstGeom>
          <a:noFill/>
        </p:spPr>
      </p:pic>
      <p:pic>
        <p:nvPicPr>
          <p:cNvPr id="99333" name="Picture 5" descr="Untouchables in Vārānasi, India"/>
          <p:cNvPicPr>
            <a:picLocks noChangeAspect="1" noChangeArrowheads="1"/>
          </p:cNvPicPr>
          <p:nvPr/>
        </p:nvPicPr>
        <p:blipFill>
          <a:blip r:embed="rId3" cstate="print"/>
          <a:srcRect/>
          <a:stretch>
            <a:fillRect/>
          </a:stretch>
        </p:blipFill>
        <p:spPr bwMode="auto">
          <a:xfrm>
            <a:off x="4984750" y="4495800"/>
            <a:ext cx="3595688" cy="23018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99332"/>
                                        </p:tgtEl>
                                        <p:attrNameLst>
                                          <p:attrName>style.visibility</p:attrName>
                                        </p:attrNameLst>
                                      </p:cBhvr>
                                      <p:to>
                                        <p:strVal val="visible"/>
                                      </p:to>
                                    </p:set>
                                    <p:anim calcmode="lin" valueType="num">
                                      <p:cBhvr>
                                        <p:cTn id="7" dur="1000" fill="hold"/>
                                        <p:tgtEl>
                                          <p:spTgt spid="99332"/>
                                        </p:tgtEl>
                                        <p:attrNameLst>
                                          <p:attrName>ppt_w</p:attrName>
                                        </p:attrNameLst>
                                      </p:cBhvr>
                                      <p:tavLst>
                                        <p:tav tm="0">
                                          <p:val>
                                            <p:strVal val="#ppt_w*0.70"/>
                                          </p:val>
                                        </p:tav>
                                        <p:tav tm="100000">
                                          <p:val>
                                            <p:strVal val="#ppt_w"/>
                                          </p:val>
                                        </p:tav>
                                      </p:tavLst>
                                    </p:anim>
                                    <p:anim calcmode="lin" valueType="num">
                                      <p:cBhvr>
                                        <p:cTn id="8" dur="1000" fill="hold"/>
                                        <p:tgtEl>
                                          <p:spTgt spid="99332"/>
                                        </p:tgtEl>
                                        <p:attrNameLst>
                                          <p:attrName>ppt_h</p:attrName>
                                        </p:attrNameLst>
                                      </p:cBhvr>
                                      <p:tavLst>
                                        <p:tav tm="0">
                                          <p:val>
                                            <p:strVal val="#ppt_h"/>
                                          </p:val>
                                        </p:tav>
                                        <p:tav tm="100000">
                                          <p:val>
                                            <p:strVal val="#ppt_h"/>
                                          </p:val>
                                        </p:tav>
                                      </p:tavLst>
                                    </p:anim>
                                    <p:animEffect transition="in" filter="fade">
                                      <p:cBhvr>
                                        <p:cTn id="9" dur="1000"/>
                                        <p:tgtEl>
                                          <p:spTgt spid="99332"/>
                                        </p:tgtEl>
                                      </p:cBhvr>
                                    </p:animEffect>
                                  </p:childTnLst>
                                </p:cTn>
                              </p:par>
                              <p:par>
                                <p:cTn id="10" presetID="55" presetClass="entr" presetSubtype="0" fill="hold" nodeType="withEffect">
                                  <p:stCondLst>
                                    <p:cond delay="0"/>
                                  </p:stCondLst>
                                  <p:childTnLst>
                                    <p:set>
                                      <p:cBhvr>
                                        <p:cTn id="11" dur="1" fill="hold">
                                          <p:stCondLst>
                                            <p:cond delay="0"/>
                                          </p:stCondLst>
                                        </p:cTn>
                                        <p:tgtEl>
                                          <p:spTgt spid="99333"/>
                                        </p:tgtEl>
                                        <p:attrNameLst>
                                          <p:attrName>style.visibility</p:attrName>
                                        </p:attrNameLst>
                                      </p:cBhvr>
                                      <p:to>
                                        <p:strVal val="visible"/>
                                      </p:to>
                                    </p:set>
                                    <p:anim calcmode="lin" valueType="num">
                                      <p:cBhvr>
                                        <p:cTn id="12" dur="1000" fill="hold"/>
                                        <p:tgtEl>
                                          <p:spTgt spid="99333"/>
                                        </p:tgtEl>
                                        <p:attrNameLst>
                                          <p:attrName>ppt_w</p:attrName>
                                        </p:attrNameLst>
                                      </p:cBhvr>
                                      <p:tavLst>
                                        <p:tav tm="0">
                                          <p:val>
                                            <p:strVal val="#ppt_w*0.70"/>
                                          </p:val>
                                        </p:tav>
                                        <p:tav tm="100000">
                                          <p:val>
                                            <p:strVal val="#ppt_w"/>
                                          </p:val>
                                        </p:tav>
                                      </p:tavLst>
                                    </p:anim>
                                    <p:anim calcmode="lin" valueType="num">
                                      <p:cBhvr>
                                        <p:cTn id="13" dur="1000" fill="hold"/>
                                        <p:tgtEl>
                                          <p:spTgt spid="99333"/>
                                        </p:tgtEl>
                                        <p:attrNameLst>
                                          <p:attrName>ppt_h</p:attrName>
                                        </p:attrNameLst>
                                      </p:cBhvr>
                                      <p:tavLst>
                                        <p:tav tm="0">
                                          <p:val>
                                            <p:strVal val="#ppt_h"/>
                                          </p:val>
                                        </p:tav>
                                        <p:tav tm="100000">
                                          <p:val>
                                            <p:strVal val="#ppt_h"/>
                                          </p:val>
                                        </p:tav>
                                      </p:tavLst>
                                    </p:anim>
                                    <p:animEffect transition="in" filter="fade">
                                      <p:cBhvr>
                                        <p:cTn id="14" dur="1000"/>
                                        <p:tgtEl>
                                          <p:spTgt spid="993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t>Hinduism</a:t>
            </a:r>
          </a:p>
        </p:txBody>
      </p:sp>
      <p:sp>
        <p:nvSpPr>
          <p:cNvPr id="47107" name="Rectangle 3"/>
          <p:cNvSpPr>
            <a:spLocks noGrp="1" noChangeArrowheads="1"/>
          </p:cNvSpPr>
          <p:nvPr>
            <p:ph type="body" idx="1"/>
          </p:nvPr>
        </p:nvSpPr>
        <p:spPr>
          <a:xfrm>
            <a:off x="142875" y="990600"/>
            <a:ext cx="8848725" cy="5711825"/>
          </a:xfrm>
        </p:spPr>
        <p:txBody>
          <a:bodyPr/>
          <a:lstStyle/>
          <a:p>
            <a:pPr>
              <a:lnSpc>
                <a:spcPct val="80000"/>
              </a:lnSpc>
            </a:pPr>
            <a:r>
              <a:rPr lang="en-US" sz="2800" dirty="0"/>
              <a:t>Originally </a:t>
            </a:r>
            <a:r>
              <a:rPr lang="en-US" sz="2800" dirty="0" smtClean="0"/>
              <a:t>polytheistic</a:t>
            </a:r>
            <a:br>
              <a:rPr lang="en-US" sz="2800" dirty="0" smtClean="0"/>
            </a:br>
            <a:endParaRPr lang="en-US" sz="2800" dirty="0"/>
          </a:p>
          <a:p>
            <a:pPr>
              <a:lnSpc>
                <a:spcPct val="80000"/>
              </a:lnSpc>
            </a:pPr>
            <a:r>
              <a:rPr lang="en-US" sz="2800" dirty="0"/>
              <a:t>Over time, three of the most important gods merged together to create a three-part monotheistic deity called </a:t>
            </a:r>
            <a:r>
              <a:rPr lang="en-US" sz="2800" dirty="0">
                <a:solidFill>
                  <a:schemeClr val="folHlink"/>
                </a:solidFill>
              </a:rPr>
              <a:t>Brahman</a:t>
            </a:r>
          </a:p>
          <a:p>
            <a:pPr lvl="1">
              <a:lnSpc>
                <a:spcPct val="80000"/>
              </a:lnSpc>
            </a:pPr>
            <a:r>
              <a:rPr lang="en-US" sz="2400" dirty="0">
                <a:solidFill>
                  <a:schemeClr val="folHlink"/>
                </a:solidFill>
              </a:rPr>
              <a:t>Brahma (creator)</a:t>
            </a:r>
          </a:p>
          <a:p>
            <a:pPr lvl="1">
              <a:lnSpc>
                <a:spcPct val="80000"/>
              </a:lnSpc>
            </a:pPr>
            <a:r>
              <a:rPr lang="en-US" sz="2400" dirty="0">
                <a:solidFill>
                  <a:schemeClr val="folHlink"/>
                </a:solidFill>
              </a:rPr>
              <a:t>Vishnu (protector)</a:t>
            </a:r>
          </a:p>
          <a:p>
            <a:pPr lvl="1">
              <a:lnSpc>
                <a:spcPct val="80000"/>
              </a:lnSpc>
            </a:pPr>
            <a:r>
              <a:rPr lang="en-US" sz="2400" dirty="0">
                <a:solidFill>
                  <a:schemeClr val="folHlink"/>
                </a:solidFill>
              </a:rPr>
              <a:t>Shiva (destroyer</a:t>
            </a:r>
            <a:r>
              <a:rPr lang="en-US" sz="2400" dirty="0" smtClean="0">
                <a:solidFill>
                  <a:schemeClr val="folHlink"/>
                </a:solidFill>
              </a:rPr>
              <a:t>)</a:t>
            </a:r>
            <a:br>
              <a:rPr lang="en-US" sz="2400" dirty="0" smtClean="0">
                <a:solidFill>
                  <a:schemeClr val="folHlink"/>
                </a:solidFill>
              </a:rPr>
            </a:br>
            <a:r>
              <a:rPr lang="en-US" sz="2400" dirty="0" smtClean="0">
                <a:solidFill>
                  <a:schemeClr val="folHlink"/>
                </a:solidFill>
              </a:rPr>
              <a:t/>
            </a:r>
            <a:br>
              <a:rPr lang="en-US" sz="2400" dirty="0" smtClean="0">
                <a:solidFill>
                  <a:schemeClr val="folHlink"/>
                </a:solidFill>
              </a:rPr>
            </a:br>
            <a:endParaRPr lang="en-US" sz="2400" dirty="0">
              <a:solidFill>
                <a:schemeClr val="folHlink"/>
              </a:solidFill>
            </a:endParaRPr>
          </a:p>
          <a:p>
            <a:pPr>
              <a:lnSpc>
                <a:spcPct val="80000"/>
              </a:lnSpc>
            </a:pPr>
            <a:r>
              <a:rPr lang="en-US" sz="2800" dirty="0" smtClean="0">
                <a:solidFill>
                  <a:schemeClr val="folHlink"/>
                </a:solidFill>
              </a:rPr>
              <a:t>Multiple </a:t>
            </a:r>
            <a:r>
              <a:rPr lang="en-US" sz="2800" dirty="0">
                <a:solidFill>
                  <a:schemeClr val="folHlink"/>
                </a:solidFill>
              </a:rPr>
              <a:t>Gods</a:t>
            </a:r>
          </a:p>
          <a:p>
            <a:pPr lvl="1">
              <a:lnSpc>
                <a:spcPct val="80000"/>
              </a:lnSpc>
            </a:pPr>
            <a:r>
              <a:rPr lang="en-US" sz="2400" dirty="0"/>
              <a:t>Hindus believe that Brahman is too complex for people to understand and so it is divided into the many different gods and goddesses of Hinduism to simplify it.</a:t>
            </a:r>
          </a:p>
          <a:p>
            <a:pPr lvl="1">
              <a:lnSpc>
                <a:spcPct val="80000"/>
              </a:lnSpc>
            </a:pPr>
            <a:r>
              <a:rPr lang="en-US" sz="2400" dirty="0"/>
              <a:t>Often seen as polytheistic, but some argue that it is not because all of the gods are part of the one universal god.</a:t>
            </a:r>
          </a:p>
          <a:p>
            <a:pPr>
              <a:lnSpc>
                <a:spcPct val="80000"/>
              </a:lnSpc>
            </a:pPr>
            <a:endParaRPr lang="en-US" sz="2800" dirty="0"/>
          </a:p>
        </p:txBody>
      </p:sp>
      <p:pic>
        <p:nvPicPr>
          <p:cNvPr id="47111" name="Picture 7" descr="brahma"/>
          <p:cNvPicPr>
            <a:picLocks noChangeAspect="1" noChangeArrowheads="1"/>
          </p:cNvPicPr>
          <p:nvPr/>
        </p:nvPicPr>
        <p:blipFill>
          <a:blip r:embed="rId2" cstate="print"/>
          <a:srcRect/>
          <a:stretch>
            <a:fillRect/>
          </a:stretch>
        </p:blipFill>
        <p:spPr bwMode="auto">
          <a:xfrm>
            <a:off x="7065963" y="2400300"/>
            <a:ext cx="1925637" cy="2438400"/>
          </a:xfrm>
          <a:prstGeom prst="rect">
            <a:avLst/>
          </a:prstGeom>
          <a:noFill/>
          <a:ln w="9525">
            <a:noFill/>
            <a:miter lim="800000"/>
            <a:headEnd/>
            <a:tailEnd/>
          </a:ln>
        </p:spPr>
      </p:pic>
      <p:pic>
        <p:nvPicPr>
          <p:cNvPr id="47112" name="Picture 8" descr="Image:Aumred.png"/>
          <p:cNvPicPr>
            <a:picLocks noChangeAspect="1" noChangeArrowheads="1"/>
          </p:cNvPicPr>
          <p:nvPr/>
        </p:nvPicPr>
        <p:blipFill>
          <a:blip r:embed="rId3" cstate="print"/>
          <a:srcRect/>
          <a:stretch>
            <a:fillRect/>
          </a:stretch>
        </p:blipFill>
        <p:spPr bwMode="auto">
          <a:xfrm>
            <a:off x="5791200" y="304800"/>
            <a:ext cx="1390650" cy="1155700"/>
          </a:xfrm>
          <a:prstGeom prst="rect">
            <a:avLst/>
          </a:prstGeom>
          <a:noFill/>
        </p:spPr>
      </p:pic>
      <p:sp>
        <p:nvSpPr>
          <p:cNvPr id="47113" name="Text Box 9"/>
          <p:cNvSpPr txBox="1">
            <a:spLocks noChangeArrowheads="1"/>
          </p:cNvSpPr>
          <p:nvPr/>
        </p:nvSpPr>
        <p:spPr bwMode="auto">
          <a:xfrm>
            <a:off x="6980238" y="304800"/>
            <a:ext cx="2163762" cy="1311275"/>
          </a:xfrm>
          <a:prstGeom prst="rect">
            <a:avLst/>
          </a:prstGeom>
          <a:noFill/>
          <a:ln w="9525">
            <a:noFill/>
            <a:miter lim="800000"/>
            <a:headEnd/>
            <a:tailEnd/>
          </a:ln>
          <a:effectLst/>
        </p:spPr>
        <p:txBody>
          <a:bodyPr>
            <a:spAutoFit/>
          </a:bodyPr>
          <a:lstStyle/>
          <a:p>
            <a:pPr algn="ctr"/>
            <a:r>
              <a:rPr lang="en-US" sz="2000">
                <a:solidFill>
                  <a:schemeClr val="accent1"/>
                </a:solidFill>
                <a:latin typeface="Comic Sans MS" pitchFamily="66" charset="0"/>
              </a:rPr>
              <a:t>Aum, or Om</a:t>
            </a:r>
          </a:p>
          <a:p>
            <a:pPr algn="ctr"/>
            <a:r>
              <a:rPr lang="en-US" sz="2000">
                <a:solidFill>
                  <a:schemeClr val="accent1"/>
                </a:solidFill>
                <a:latin typeface="Comic Sans MS" pitchFamily="66" charset="0"/>
              </a:rPr>
              <a:t>Seen as the sound of the universe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7112"/>
                                        </p:tgtEl>
                                        <p:attrNameLst>
                                          <p:attrName>style.visibility</p:attrName>
                                        </p:attrNameLst>
                                      </p:cBhvr>
                                      <p:to>
                                        <p:strVal val="visible"/>
                                      </p:to>
                                    </p:set>
                                    <p:anim calcmode="lin" valueType="num">
                                      <p:cBhvr>
                                        <p:cTn id="7" dur="1000" fill="hold"/>
                                        <p:tgtEl>
                                          <p:spTgt spid="47112"/>
                                        </p:tgtEl>
                                        <p:attrNameLst>
                                          <p:attrName>ppt_w</p:attrName>
                                        </p:attrNameLst>
                                      </p:cBhvr>
                                      <p:tavLst>
                                        <p:tav tm="0">
                                          <p:val>
                                            <p:strVal val="#ppt_w*0.70"/>
                                          </p:val>
                                        </p:tav>
                                        <p:tav tm="100000">
                                          <p:val>
                                            <p:strVal val="#ppt_w"/>
                                          </p:val>
                                        </p:tav>
                                      </p:tavLst>
                                    </p:anim>
                                    <p:anim calcmode="lin" valueType="num">
                                      <p:cBhvr>
                                        <p:cTn id="8" dur="1000" fill="hold"/>
                                        <p:tgtEl>
                                          <p:spTgt spid="47112"/>
                                        </p:tgtEl>
                                        <p:attrNameLst>
                                          <p:attrName>ppt_h</p:attrName>
                                        </p:attrNameLst>
                                      </p:cBhvr>
                                      <p:tavLst>
                                        <p:tav tm="0">
                                          <p:val>
                                            <p:strVal val="#ppt_h"/>
                                          </p:val>
                                        </p:tav>
                                        <p:tav tm="100000">
                                          <p:val>
                                            <p:strVal val="#ppt_h"/>
                                          </p:val>
                                        </p:tav>
                                      </p:tavLst>
                                    </p:anim>
                                    <p:animEffect transition="in" filter="fade">
                                      <p:cBhvr>
                                        <p:cTn id="9" dur="1000"/>
                                        <p:tgtEl>
                                          <p:spTgt spid="47112"/>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47113"/>
                                        </p:tgtEl>
                                        <p:attrNameLst>
                                          <p:attrName>style.visibility</p:attrName>
                                        </p:attrNameLst>
                                      </p:cBhvr>
                                      <p:to>
                                        <p:strVal val="visible"/>
                                      </p:to>
                                    </p:set>
                                    <p:anim calcmode="lin" valueType="num">
                                      <p:cBhvr>
                                        <p:cTn id="12" dur="1000" fill="hold"/>
                                        <p:tgtEl>
                                          <p:spTgt spid="47113"/>
                                        </p:tgtEl>
                                        <p:attrNameLst>
                                          <p:attrName>ppt_w</p:attrName>
                                        </p:attrNameLst>
                                      </p:cBhvr>
                                      <p:tavLst>
                                        <p:tav tm="0">
                                          <p:val>
                                            <p:strVal val="#ppt_w*0.70"/>
                                          </p:val>
                                        </p:tav>
                                        <p:tav tm="100000">
                                          <p:val>
                                            <p:strVal val="#ppt_w"/>
                                          </p:val>
                                        </p:tav>
                                      </p:tavLst>
                                    </p:anim>
                                    <p:anim calcmode="lin" valueType="num">
                                      <p:cBhvr>
                                        <p:cTn id="13" dur="1000" fill="hold"/>
                                        <p:tgtEl>
                                          <p:spTgt spid="47113"/>
                                        </p:tgtEl>
                                        <p:attrNameLst>
                                          <p:attrName>ppt_h</p:attrName>
                                        </p:attrNameLst>
                                      </p:cBhvr>
                                      <p:tavLst>
                                        <p:tav tm="0">
                                          <p:val>
                                            <p:strVal val="#ppt_h"/>
                                          </p:val>
                                        </p:tav>
                                        <p:tav tm="100000">
                                          <p:val>
                                            <p:strVal val="#ppt_h"/>
                                          </p:val>
                                        </p:tav>
                                      </p:tavLst>
                                    </p:anim>
                                    <p:animEffect transition="in" filter="fade">
                                      <p:cBhvr>
                                        <p:cTn id="14" dur="1000"/>
                                        <p:tgtEl>
                                          <p:spTgt spid="47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n-US"/>
              <a:t>Hinduism</a:t>
            </a:r>
          </a:p>
        </p:txBody>
      </p:sp>
      <p:sp>
        <p:nvSpPr>
          <p:cNvPr id="95235" name="Rectangle 3"/>
          <p:cNvSpPr>
            <a:spLocks noGrp="1" noChangeArrowheads="1"/>
          </p:cNvSpPr>
          <p:nvPr>
            <p:ph type="body" idx="1"/>
          </p:nvPr>
        </p:nvSpPr>
        <p:spPr/>
        <p:txBody>
          <a:bodyPr/>
          <a:lstStyle/>
          <a:p>
            <a:r>
              <a:rPr lang="en-US"/>
              <a:t>Every living thing is related</a:t>
            </a:r>
          </a:p>
          <a:p>
            <a:r>
              <a:rPr lang="en-US"/>
              <a:t>All living things have souls </a:t>
            </a:r>
          </a:p>
          <a:p>
            <a:r>
              <a:rPr lang="en-US">
                <a:solidFill>
                  <a:schemeClr val="folHlink"/>
                </a:solidFill>
              </a:rPr>
              <a:t>Atman</a:t>
            </a:r>
            <a:r>
              <a:rPr lang="en-US"/>
              <a:t>: The Essential self or the Soul; essence of Brahman that is inside every living thing</a:t>
            </a:r>
          </a:p>
          <a:p>
            <a:r>
              <a:rPr lang="en-US">
                <a:solidFill>
                  <a:schemeClr val="folHlink"/>
                </a:solidFill>
              </a:rPr>
              <a:t>Reincarnation</a:t>
            </a:r>
          </a:p>
          <a:p>
            <a:pPr lvl="1"/>
            <a:r>
              <a:rPr lang="en-US"/>
              <a:t>Each soul is reborn in the body                          of some other creature over                             and over again</a:t>
            </a:r>
          </a:p>
          <a:p>
            <a:endParaRPr lang="en-US"/>
          </a:p>
        </p:txBody>
      </p:sp>
      <p:pic>
        <p:nvPicPr>
          <p:cNvPr id="95236" name="Picture 4"/>
          <p:cNvPicPr>
            <a:picLocks noChangeAspect="1" noChangeArrowheads="1"/>
          </p:cNvPicPr>
          <p:nvPr/>
        </p:nvPicPr>
        <p:blipFill>
          <a:blip r:embed="rId2" cstate="print"/>
          <a:srcRect/>
          <a:stretch>
            <a:fillRect/>
          </a:stretch>
        </p:blipFill>
        <p:spPr bwMode="auto">
          <a:xfrm rot="358204">
            <a:off x="5834063" y="381000"/>
            <a:ext cx="3309937" cy="1674813"/>
          </a:xfrm>
          <a:prstGeom prst="rect">
            <a:avLst/>
          </a:prstGeom>
          <a:noFill/>
          <a:ln w="38100" cmpd="dbl">
            <a:solidFill>
              <a:schemeClr val="tx1"/>
            </a:solidFill>
            <a:miter lim="800000"/>
            <a:headEnd/>
            <a:tailEnd/>
          </a:ln>
        </p:spPr>
      </p:pic>
      <p:pic>
        <p:nvPicPr>
          <p:cNvPr id="95237" name="Picture 5" descr="tc58"/>
          <p:cNvPicPr>
            <a:picLocks noChangeAspect="1" noChangeArrowheads="1"/>
          </p:cNvPicPr>
          <p:nvPr/>
        </p:nvPicPr>
        <p:blipFill>
          <a:blip r:embed="rId3" cstate="print"/>
          <a:srcRect/>
          <a:stretch>
            <a:fillRect/>
          </a:stretch>
        </p:blipFill>
        <p:spPr bwMode="auto">
          <a:xfrm>
            <a:off x="6705600" y="3810000"/>
            <a:ext cx="1963738" cy="267652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20" name="Text Box 8"/>
          <p:cNvSpPr txBox="1">
            <a:spLocks noChangeArrowheads="1"/>
          </p:cNvSpPr>
          <p:nvPr/>
        </p:nvSpPr>
        <p:spPr bwMode="auto">
          <a:xfrm>
            <a:off x="0" y="498475"/>
            <a:ext cx="9144000" cy="1431925"/>
          </a:xfrm>
          <a:prstGeom prst="rect">
            <a:avLst/>
          </a:prstGeom>
          <a:noFill/>
          <a:ln w="9525">
            <a:noFill/>
            <a:miter lim="800000"/>
            <a:headEnd/>
            <a:tailEnd/>
          </a:ln>
          <a:effectLst/>
        </p:spPr>
        <p:txBody>
          <a:bodyPr>
            <a:spAutoFit/>
          </a:bodyPr>
          <a:lstStyle/>
          <a:p>
            <a:pPr algn="ctr"/>
            <a:r>
              <a:rPr lang="en-US" sz="2200" b="1">
                <a:solidFill>
                  <a:schemeClr val="accent1"/>
                </a:solidFill>
                <a:latin typeface="Comic Sans MS" pitchFamily="66" charset="0"/>
              </a:rPr>
              <a:t>Moksha</a:t>
            </a:r>
            <a:r>
              <a:rPr lang="en-US" sz="2200">
                <a:solidFill>
                  <a:schemeClr val="accent1"/>
                </a:solidFill>
                <a:latin typeface="Comic Sans MS" pitchFamily="66" charset="0"/>
              </a:rPr>
              <a:t>: The </a:t>
            </a:r>
            <a:r>
              <a:rPr lang="en-US" sz="2200" u="sng">
                <a:solidFill>
                  <a:schemeClr val="accent1"/>
                </a:solidFill>
                <a:latin typeface="Comic Sans MS" pitchFamily="66" charset="0"/>
              </a:rPr>
              <a:t>ultimate goal of Hinduism</a:t>
            </a:r>
            <a:r>
              <a:rPr lang="en-US" sz="2200">
                <a:solidFill>
                  <a:schemeClr val="accent1"/>
                </a:solidFill>
                <a:latin typeface="Comic Sans MS" pitchFamily="66" charset="0"/>
              </a:rPr>
              <a:t>.  To achieve </a:t>
            </a:r>
            <a:r>
              <a:rPr lang="en-US" sz="2200" i="1">
                <a:solidFill>
                  <a:schemeClr val="folHlink"/>
                </a:solidFill>
                <a:latin typeface="Comic Sans MS" pitchFamily="66" charset="0"/>
              </a:rPr>
              <a:t>Shanti</a:t>
            </a:r>
            <a:r>
              <a:rPr lang="en-US" sz="2200">
                <a:solidFill>
                  <a:schemeClr val="accent1"/>
                </a:solidFill>
                <a:latin typeface="Comic Sans MS" pitchFamily="66" charset="0"/>
              </a:rPr>
              <a:t>, or ultimate peace. To </a:t>
            </a:r>
            <a:r>
              <a:rPr lang="en-US" sz="2200" u="sng">
                <a:solidFill>
                  <a:schemeClr val="accent1"/>
                </a:solidFill>
                <a:latin typeface="Comic Sans MS" pitchFamily="66" charset="0"/>
              </a:rPr>
              <a:t>be released from the cycle of death and rebirth. </a:t>
            </a:r>
          </a:p>
          <a:p>
            <a:endParaRPr lang="en-US" sz="2200" u="sng">
              <a:solidFill>
                <a:schemeClr val="accent1"/>
              </a:solidFill>
              <a:latin typeface="Comic Sans MS" pitchFamily="66" charset="0"/>
            </a:endParaRPr>
          </a:p>
          <a:p>
            <a:endParaRPr lang="en-US" sz="2200">
              <a:solidFill>
                <a:schemeClr val="accent1"/>
              </a:solidFill>
              <a:latin typeface="Comic Sans MS" pitchFamily="66" charset="0"/>
            </a:endParaRPr>
          </a:p>
        </p:txBody>
      </p:sp>
      <p:sp>
        <p:nvSpPr>
          <p:cNvPr id="64521" name="Text Box 9"/>
          <p:cNvSpPr txBox="1">
            <a:spLocks noChangeArrowheads="1"/>
          </p:cNvSpPr>
          <p:nvPr/>
        </p:nvSpPr>
        <p:spPr bwMode="auto">
          <a:xfrm>
            <a:off x="1524000" y="1392238"/>
            <a:ext cx="6096000" cy="1697037"/>
          </a:xfrm>
          <a:prstGeom prst="rect">
            <a:avLst/>
          </a:prstGeom>
          <a:solidFill>
            <a:schemeClr val="bg1">
              <a:alpha val="42999"/>
            </a:schemeClr>
          </a:solidFill>
          <a:ln w="19050">
            <a:solidFill>
              <a:schemeClr val="tx1"/>
            </a:solidFill>
            <a:miter lim="800000"/>
            <a:headEnd/>
            <a:tailEnd/>
          </a:ln>
          <a:effectLst/>
        </p:spPr>
        <p:txBody>
          <a:bodyPr>
            <a:spAutoFit/>
          </a:bodyPr>
          <a:lstStyle/>
          <a:p>
            <a:pPr algn="ctr">
              <a:spcBef>
                <a:spcPct val="50000"/>
              </a:spcBef>
            </a:pPr>
            <a:r>
              <a:rPr lang="en-US" sz="2200" b="1">
                <a:solidFill>
                  <a:schemeClr val="folHlink"/>
                </a:solidFill>
                <a:latin typeface="Comic Sans MS" pitchFamily="66" charset="0"/>
              </a:rPr>
              <a:t>Karma</a:t>
            </a:r>
          </a:p>
          <a:p>
            <a:pPr algn="ctr">
              <a:spcBef>
                <a:spcPct val="50000"/>
              </a:spcBef>
            </a:pPr>
            <a:r>
              <a:rPr lang="en-US" sz="2200">
                <a:solidFill>
                  <a:schemeClr val="accent1"/>
                </a:solidFill>
                <a:latin typeface="Comic Sans MS" pitchFamily="66" charset="0"/>
              </a:rPr>
              <a:t> </a:t>
            </a:r>
            <a:r>
              <a:rPr lang="en-US" sz="2200" u="sng">
                <a:solidFill>
                  <a:schemeClr val="accent1"/>
                </a:solidFill>
                <a:latin typeface="Comic Sans MS" pitchFamily="66" charset="0"/>
              </a:rPr>
              <a:t>All of the actions in this life that affect your next life</a:t>
            </a:r>
            <a:r>
              <a:rPr lang="en-US" sz="2200">
                <a:solidFill>
                  <a:schemeClr val="accent1"/>
                </a:solidFill>
                <a:latin typeface="Comic Sans MS" pitchFamily="66" charset="0"/>
              </a:rPr>
              <a:t>.</a:t>
            </a:r>
          </a:p>
          <a:p>
            <a:pPr algn="ctr">
              <a:spcBef>
                <a:spcPct val="50000"/>
              </a:spcBef>
            </a:pPr>
            <a:r>
              <a:rPr lang="en-US" b="1">
                <a:solidFill>
                  <a:schemeClr val="accent1"/>
                </a:solidFill>
                <a:latin typeface="Comic Sans MS" pitchFamily="66" charset="0"/>
              </a:rPr>
              <a:t>Has </a:t>
            </a:r>
            <a:r>
              <a:rPr lang="en-US" b="1" u="sng">
                <a:solidFill>
                  <a:schemeClr val="accent1"/>
                </a:solidFill>
                <a:latin typeface="Comic Sans MS" pitchFamily="66" charset="0"/>
              </a:rPr>
              <a:t>nothing</a:t>
            </a:r>
            <a:r>
              <a:rPr lang="en-US" b="1">
                <a:solidFill>
                  <a:schemeClr val="accent1"/>
                </a:solidFill>
                <a:latin typeface="Comic Sans MS" pitchFamily="66" charset="0"/>
              </a:rPr>
              <a:t> to do with revenge or retribution</a:t>
            </a:r>
          </a:p>
        </p:txBody>
      </p:sp>
      <p:sp>
        <p:nvSpPr>
          <p:cNvPr id="64522" name="Text Box 10"/>
          <p:cNvSpPr txBox="1">
            <a:spLocks noChangeArrowheads="1"/>
          </p:cNvSpPr>
          <p:nvPr/>
        </p:nvSpPr>
        <p:spPr bwMode="auto">
          <a:xfrm>
            <a:off x="5181600" y="3298825"/>
            <a:ext cx="3657600" cy="1619250"/>
          </a:xfrm>
          <a:prstGeom prst="rect">
            <a:avLst/>
          </a:prstGeom>
          <a:solidFill>
            <a:schemeClr val="bg1">
              <a:alpha val="42999"/>
            </a:schemeClr>
          </a:solidFill>
          <a:ln w="19050">
            <a:solidFill>
              <a:schemeClr val="tx1"/>
            </a:solidFill>
            <a:miter lim="800000"/>
            <a:headEnd/>
            <a:tailEnd/>
          </a:ln>
          <a:effectLst/>
        </p:spPr>
        <p:txBody>
          <a:bodyPr>
            <a:spAutoFit/>
          </a:bodyPr>
          <a:lstStyle/>
          <a:p>
            <a:pPr algn="ctr">
              <a:spcBef>
                <a:spcPct val="50000"/>
              </a:spcBef>
            </a:pPr>
            <a:r>
              <a:rPr lang="en-US" sz="2200" b="1">
                <a:solidFill>
                  <a:schemeClr val="folHlink"/>
                </a:solidFill>
                <a:latin typeface="Comic Sans MS" pitchFamily="66" charset="0"/>
              </a:rPr>
              <a:t>Dharma</a:t>
            </a:r>
          </a:p>
          <a:p>
            <a:pPr algn="ctr">
              <a:spcBef>
                <a:spcPct val="50000"/>
              </a:spcBef>
            </a:pPr>
            <a:r>
              <a:rPr lang="en-US" sz="2200" u="sng">
                <a:solidFill>
                  <a:schemeClr val="accent1"/>
                </a:solidFill>
                <a:latin typeface="Comic Sans MS" pitchFamily="66" charset="0"/>
              </a:rPr>
              <a:t>Your Duty. The rules you must follow to earn good Karma</a:t>
            </a:r>
            <a:r>
              <a:rPr lang="en-US" sz="2200">
                <a:solidFill>
                  <a:schemeClr val="accent1"/>
                </a:solidFill>
                <a:latin typeface="Comic Sans MS" pitchFamily="66" charset="0"/>
              </a:rPr>
              <a:t>.</a:t>
            </a:r>
            <a:r>
              <a:rPr lang="en-US" sz="2200" b="1">
                <a:solidFill>
                  <a:schemeClr val="accent1"/>
                </a:solidFill>
                <a:latin typeface="Comic Sans MS" pitchFamily="66" charset="0"/>
              </a:rPr>
              <a:t> </a:t>
            </a:r>
            <a:endParaRPr lang="en-US" sz="2200">
              <a:solidFill>
                <a:schemeClr val="accent1"/>
              </a:solidFill>
              <a:latin typeface="Comic Sans MS" pitchFamily="66" charset="0"/>
            </a:endParaRPr>
          </a:p>
        </p:txBody>
      </p:sp>
      <p:sp>
        <p:nvSpPr>
          <p:cNvPr id="64523" name="Text Box 11"/>
          <p:cNvSpPr txBox="1">
            <a:spLocks noChangeArrowheads="1"/>
          </p:cNvSpPr>
          <p:nvPr/>
        </p:nvSpPr>
        <p:spPr bwMode="auto">
          <a:xfrm>
            <a:off x="2514600" y="5070475"/>
            <a:ext cx="4114800" cy="1787525"/>
          </a:xfrm>
          <a:prstGeom prst="rect">
            <a:avLst/>
          </a:prstGeom>
          <a:solidFill>
            <a:schemeClr val="bg1">
              <a:alpha val="42999"/>
            </a:schemeClr>
          </a:solidFill>
          <a:ln w="19050">
            <a:solidFill>
              <a:schemeClr val="tx1"/>
            </a:solidFill>
            <a:miter lim="800000"/>
            <a:headEnd/>
            <a:tailEnd/>
          </a:ln>
          <a:effectLst/>
        </p:spPr>
        <p:txBody>
          <a:bodyPr>
            <a:spAutoFit/>
          </a:bodyPr>
          <a:lstStyle/>
          <a:p>
            <a:pPr algn="ctr">
              <a:spcBef>
                <a:spcPct val="50000"/>
              </a:spcBef>
            </a:pPr>
            <a:r>
              <a:rPr lang="en-US" sz="2200" b="1">
                <a:solidFill>
                  <a:schemeClr val="folHlink"/>
                </a:solidFill>
                <a:latin typeface="Comic Sans MS" pitchFamily="66" charset="0"/>
              </a:rPr>
              <a:t>Samsara</a:t>
            </a:r>
          </a:p>
          <a:p>
            <a:pPr algn="ctr">
              <a:spcBef>
                <a:spcPct val="50000"/>
              </a:spcBef>
            </a:pPr>
            <a:r>
              <a:rPr lang="en-US" sz="2200">
                <a:solidFill>
                  <a:schemeClr val="accent1"/>
                </a:solidFill>
                <a:latin typeface="Comic Sans MS" pitchFamily="66" charset="0"/>
              </a:rPr>
              <a:t>Being </a:t>
            </a:r>
            <a:r>
              <a:rPr lang="en-US" sz="2200" u="sng">
                <a:solidFill>
                  <a:schemeClr val="accent1"/>
                </a:solidFill>
                <a:latin typeface="Comic Sans MS" pitchFamily="66" charset="0"/>
              </a:rPr>
              <a:t>stuck in the cycle of death and rebirth</a:t>
            </a:r>
            <a:r>
              <a:rPr lang="en-US" sz="2200">
                <a:solidFill>
                  <a:schemeClr val="accent1"/>
                </a:solidFill>
                <a:latin typeface="Comic Sans MS" pitchFamily="66" charset="0"/>
              </a:rPr>
              <a:t>.  </a:t>
            </a:r>
          </a:p>
          <a:p>
            <a:pPr algn="ctr">
              <a:spcBef>
                <a:spcPct val="50000"/>
              </a:spcBef>
            </a:pPr>
            <a:r>
              <a:rPr lang="en-US" sz="2200">
                <a:solidFill>
                  <a:schemeClr val="accent1"/>
                </a:solidFill>
                <a:latin typeface="Comic Sans MS" pitchFamily="66" charset="0"/>
              </a:rPr>
              <a:t>Suffering</a:t>
            </a:r>
          </a:p>
        </p:txBody>
      </p:sp>
      <p:sp>
        <p:nvSpPr>
          <p:cNvPr id="64524" name="Text Box 12"/>
          <p:cNvSpPr txBox="1">
            <a:spLocks noChangeArrowheads="1"/>
          </p:cNvSpPr>
          <p:nvPr/>
        </p:nvSpPr>
        <p:spPr bwMode="auto">
          <a:xfrm>
            <a:off x="228600" y="3375025"/>
            <a:ext cx="3581400" cy="1452563"/>
          </a:xfrm>
          <a:prstGeom prst="rect">
            <a:avLst/>
          </a:prstGeom>
          <a:solidFill>
            <a:schemeClr val="bg1">
              <a:alpha val="42999"/>
            </a:schemeClr>
          </a:solidFill>
          <a:ln w="19050">
            <a:solidFill>
              <a:schemeClr val="tx1"/>
            </a:solidFill>
            <a:miter lim="800000"/>
            <a:headEnd/>
            <a:tailEnd/>
          </a:ln>
          <a:effectLst/>
        </p:spPr>
        <p:txBody>
          <a:bodyPr>
            <a:spAutoFit/>
          </a:bodyPr>
          <a:lstStyle/>
          <a:p>
            <a:pPr algn="ctr">
              <a:spcBef>
                <a:spcPct val="50000"/>
              </a:spcBef>
            </a:pPr>
            <a:r>
              <a:rPr lang="en-US" sz="2200" b="1">
                <a:solidFill>
                  <a:schemeClr val="folHlink"/>
                </a:solidFill>
                <a:latin typeface="Comic Sans MS" pitchFamily="66" charset="0"/>
              </a:rPr>
              <a:t>Moksha</a:t>
            </a:r>
          </a:p>
          <a:p>
            <a:pPr algn="ctr">
              <a:spcBef>
                <a:spcPct val="50000"/>
              </a:spcBef>
            </a:pPr>
            <a:r>
              <a:rPr lang="en-US" sz="2200" u="sng">
                <a:solidFill>
                  <a:schemeClr val="accent1"/>
                </a:solidFill>
                <a:latin typeface="Comic Sans MS" pitchFamily="66" charset="0"/>
              </a:rPr>
              <a:t>Union with Brahman.</a:t>
            </a:r>
          </a:p>
          <a:p>
            <a:pPr algn="ctr">
              <a:spcBef>
                <a:spcPct val="50000"/>
              </a:spcBef>
            </a:pPr>
            <a:r>
              <a:rPr lang="en-US" sz="2200" u="sng">
                <a:solidFill>
                  <a:schemeClr val="accent1"/>
                </a:solidFill>
                <a:latin typeface="Comic Sans MS" pitchFamily="66" charset="0"/>
              </a:rPr>
              <a:t>Release from Samsara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4520"/>
                                        </p:tgtEl>
                                        <p:attrNameLst>
                                          <p:attrName>style.visibility</p:attrName>
                                        </p:attrNameLst>
                                      </p:cBhvr>
                                      <p:to>
                                        <p:strVal val="visible"/>
                                      </p:to>
                                    </p:set>
                                    <p:anim calcmode="lin" valueType="num">
                                      <p:cBhvr>
                                        <p:cTn id="7" dur="1000" fill="hold"/>
                                        <p:tgtEl>
                                          <p:spTgt spid="64520"/>
                                        </p:tgtEl>
                                        <p:attrNameLst>
                                          <p:attrName>ppt_w</p:attrName>
                                        </p:attrNameLst>
                                      </p:cBhvr>
                                      <p:tavLst>
                                        <p:tav tm="0">
                                          <p:val>
                                            <p:strVal val="#ppt_w*0.70"/>
                                          </p:val>
                                        </p:tav>
                                        <p:tav tm="100000">
                                          <p:val>
                                            <p:strVal val="#ppt_w"/>
                                          </p:val>
                                        </p:tav>
                                      </p:tavLst>
                                    </p:anim>
                                    <p:anim calcmode="lin" valueType="num">
                                      <p:cBhvr>
                                        <p:cTn id="8" dur="1000" fill="hold"/>
                                        <p:tgtEl>
                                          <p:spTgt spid="64520"/>
                                        </p:tgtEl>
                                        <p:attrNameLst>
                                          <p:attrName>ppt_h</p:attrName>
                                        </p:attrNameLst>
                                      </p:cBhvr>
                                      <p:tavLst>
                                        <p:tav tm="0">
                                          <p:val>
                                            <p:strVal val="#ppt_h"/>
                                          </p:val>
                                        </p:tav>
                                        <p:tav tm="100000">
                                          <p:val>
                                            <p:strVal val="#ppt_h"/>
                                          </p:val>
                                        </p:tav>
                                      </p:tavLst>
                                    </p:anim>
                                    <p:animEffect transition="in" filter="fade">
                                      <p:cBhvr>
                                        <p:cTn id="9" dur="1000"/>
                                        <p:tgtEl>
                                          <p:spTgt spid="64520"/>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64521">
                                            <p:bg/>
                                          </p:spTgt>
                                        </p:tgtEl>
                                        <p:attrNameLst>
                                          <p:attrName>style.visibility</p:attrName>
                                        </p:attrNameLst>
                                      </p:cBhvr>
                                      <p:to>
                                        <p:strVal val="visible"/>
                                      </p:to>
                                    </p:set>
                                    <p:anim calcmode="lin" valueType="num">
                                      <p:cBhvr>
                                        <p:cTn id="14" dur="1000" fill="hold"/>
                                        <p:tgtEl>
                                          <p:spTgt spid="64521">
                                            <p:bg/>
                                          </p:spTgt>
                                        </p:tgtEl>
                                        <p:attrNameLst>
                                          <p:attrName>ppt_w</p:attrName>
                                        </p:attrNameLst>
                                      </p:cBhvr>
                                      <p:tavLst>
                                        <p:tav tm="0">
                                          <p:val>
                                            <p:strVal val="#ppt_w*0.70"/>
                                          </p:val>
                                        </p:tav>
                                        <p:tav tm="100000">
                                          <p:val>
                                            <p:strVal val="#ppt_w"/>
                                          </p:val>
                                        </p:tav>
                                      </p:tavLst>
                                    </p:anim>
                                    <p:anim calcmode="lin" valueType="num">
                                      <p:cBhvr>
                                        <p:cTn id="15" dur="1000" fill="hold"/>
                                        <p:tgtEl>
                                          <p:spTgt spid="64521">
                                            <p:bg/>
                                          </p:spTgt>
                                        </p:tgtEl>
                                        <p:attrNameLst>
                                          <p:attrName>ppt_h</p:attrName>
                                        </p:attrNameLst>
                                      </p:cBhvr>
                                      <p:tavLst>
                                        <p:tav tm="0">
                                          <p:val>
                                            <p:strVal val="#ppt_h"/>
                                          </p:val>
                                        </p:tav>
                                        <p:tav tm="100000">
                                          <p:val>
                                            <p:strVal val="#ppt_h"/>
                                          </p:val>
                                        </p:tav>
                                      </p:tavLst>
                                    </p:anim>
                                    <p:animEffect transition="in" filter="fade">
                                      <p:cBhvr>
                                        <p:cTn id="16" dur="1000"/>
                                        <p:tgtEl>
                                          <p:spTgt spid="64521">
                                            <p:bg/>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64521">
                                            <p:txEl>
                                              <p:pRg st="0" end="0"/>
                                            </p:txEl>
                                          </p:spTgt>
                                        </p:tgtEl>
                                        <p:attrNameLst>
                                          <p:attrName>style.visibility</p:attrName>
                                        </p:attrNameLst>
                                      </p:cBhvr>
                                      <p:to>
                                        <p:strVal val="visible"/>
                                      </p:to>
                                    </p:set>
                                    <p:anim calcmode="lin" valueType="num">
                                      <p:cBhvr>
                                        <p:cTn id="21" dur="1000" fill="hold"/>
                                        <p:tgtEl>
                                          <p:spTgt spid="64521">
                                            <p:txEl>
                                              <p:pRg st="0" end="0"/>
                                            </p:txEl>
                                          </p:spTgt>
                                        </p:tgtEl>
                                        <p:attrNameLst>
                                          <p:attrName>ppt_w</p:attrName>
                                        </p:attrNameLst>
                                      </p:cBhvr>
                                      <p:tavLst>
                                        <p:tav tm="0">
                                          <p:val>
                                            <p:strVal val="#ppt_w*0.70"/>
                                          </p:val>
                                        </p:tav>
                                        <p:tav tm="100000">
                                          <p:val>
                                            <p:strVal val="#ppt_w"/>
                                          </p:val>
                                        </p:tav>
                                      </p:tavLst>
                                    </p:anim>
                                    <p:anim calcmode="lin" valueType="num">
                                      <p:cBhvr>
                                        <p:cTn id="22" dur="1000" fill="hold"/>
                                        <p:tgtEl>
                                          <p:spTgt spid="64521">
                                            <p:txEl>
                                              <p:pRg st="0" end="0"/>
                                            </p:txEl>
                                          </p:spTgt>
                                        </p:tgtEl>
                                        <p:attrNameLst>
                                          <p:attrName>ppt_h</p:attrName>
                                        </p:attrNameLst>
                                      </p:cBhvr>
                                      <p:tavLst>
                                        <p:tav tm="0">
                                          <p:val>
                                            <p:strVal val="#ppt_h"/>
                                          </p:val>
                                        </p:tav>
                                        <p:tav tm="100000">
                                          <p:val>
                                            <p:strVal val="#ppt_h"/>
                                          </p:val>
                                        </p:tav>
                                      </p:tavLst>
                                    </p:anim>
                                    <p:animEffect transition="in" filter="fade">
                                      <p:cBhvr>
                                        <p:cTn id="23" dur="1000"/>
                                        <p:tgtEl>
                                          <p:spTgt spid="64521">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64521">
                                            <p:txEl>
                                              <p:pRg st="1" end="1"/>
                                            </p:txEl>
                                          </p:spTgt>
                                        </p:tgtEl>
                                        <p:attrNameLst>
                                          <p:attrName>style.visibility</p:attrName>
                                        </p:attrNameLst>
                                      </p:cBhvr>
                                      <p:to>
                                        <p:strVal val="visible"/>
                                      </p:to>
                                    </p:set>
                                    <p:anim calcmode="lin" valueType="num">
                                      <p:cBhvr>
                                        <p:cTn id="28" dur="1000" fill="hold"/>
                                        <p:tgtEl>
                                          <p:spTgt spid="64521">
                                            <p:txEl>
                                              <p:pRg st="1" end="1"/>
                                            </p:txEl>
                                          </p:spTgt>
                                        </p:tgtEl>
                                        <p:attrNameLst>
                                          <p:attrName>ppt_w</p:attrName>
                                        </p:attrNameLst>
                                      </p:cBhvr>
                                      <p:tavLst>
                                        <p:tav tm="0">
                                          <p:val>
                                            <p:strVal val="#ppt_w*0.70"/>
                                          </p:val>
                                        </p:tav>
                                        <p:tav tm="100000">
                                          <p:val>
                                            <p:strVal val="#ppt_w"/>
                                          </p:val>
                                        </p:tav>
                                      </p:tavLst>
                                    </p:anim>
                                    <p:anim calcmode="lin" valueType="num">
                                      <p:cBhvr>
                                        <p:cTn id="29" dur="1000" fill="hold"/>
                                        <p:tgtEl>
                                          <p:spTgt spid="64521">
                                            <p:txEl>
                                              <p:pRg st="1" end="1"/>
                                            </p:txEl>
                                          </p:spTgt>
                                        </p:tgtEl>
                                        <p:attrNameLst>
                                          <p:attrName>ppt_h</p:attrName>
                                        </p:attrNameLst>
                                      </p:cBhvr>
                                      <p:tavLst>
                                        <p:tav tm="0">
                                          <p:val>
                                            <p:strVal val="#ppt_h"/>
                                          </p:val>
                                        </p:tav>
                                        <p:tav tm="100000">
                                          <p:val>
                                            <p:strVal val="#ppt_h"/>
                                          </p:val>
                                        </p:tav>
                                      </p:tavLst>
                                    </p:anim>
                                    <p:animEffect transition="in" filter="fade">
                                      <p:cBhvr>
                                        <p:cTn id="30" dur="1000"/>
                                        <p:tgtEl>
                                          <p:spTgt spid="64521">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64521">
                                            <p:txEl>
                                              <p:pRg st="2" end="2"/>
                                            </p:txEl>
                                          </p:spTgt>
                                        </p:tgtEl>
                                        <p:attrNameLst>
                                          <p:attrName>style.visibility</p:attrName>
                                        </p:attrNameLst>
                                      </p:cBhvr>
                                      <p:to>
                                        <p:strVal val="visible"/>
                                      </p:to>
                                    </p:set>
                                    <p:anim calcmode="lin" valueType="num">
                                      <p:cBhvr>
                                        <p:cTn id="35" dur="1000" fill="hold"/>
                                        <p:tgtEl>
                                          <p:spTgt spid="64521">
                                            <p:txEl>
                                              <p:pRg st="2" end="2"/>
                                            </p:txEl>
                                          </p:spTgt>
                                        </p:tgtEl>
                                        <p:attrNameLst>
                                          <p:attrName>ppt_w</p:attrName>
                                        </p:attrNameLst>
                                      </p:cBhvr>
                                      <p:tavLst>
                                        <p:tav tm="0">
                                          <p:val>
                                            <p:strVal val="#ppt_w*0.70"/>
                                          </p:val>
                                        </p:tav>
                                        <p:tav tm="100000">
                                          <p:val>
                                            <p:strVal val="#ppt_w"/>
                                          </p:val>
                                        </p:tav>
                                      </p:tavLst>
                                    </p:anim>
                                    <p:anim calcmode="lin" valueType="num">
                                      <p:cBhvr>
                                        <p:cTn id="36" dur="1000" fill="hold"/>
                                        <p:tgtEl>
                                          <p:spTgt spid="64521">
                                            <p:txEl>
                                              <p:pRg st="2" end="2"/>
                                            </p:txEl>
                                          </p:spTgt>
                                        </p:tgtEl>
                                        <p:attrNameLst>
                                          <p:attrName>ppt_h</p:attrName>
                                        </p:attrNameLst>
                                      </p:cBhvr>
                                      <p:tavLst>
                                        <p:tav tm="0">
                                          <p:val>
                                            <p:strVal val="#ppt_h"/>
                                          </p:val>
                                        </p:tav>
                                        <p:tav tm="100000">
                                          <p:val>
                                            <p:strVal val="#ppt_h"/>
                                          </p:val>
                                        </p:tav>
                                      </p:tavLst>
                                    </p:anim>
                                    <p:animEffect transition="in" filter="fade">
                                      <p:cBhvr>
                                        <p:cTn id="37" dur="1000"/>
                                        <p:tgtEl>
                                          <p:spTgt spid="64521">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64522"/>
                                        </p:tgtEl>
                                        <p:attrNameLst>
                                          <p:attrName>style.visibility</p:attrName>
                                        </p:attrNameLst>
                                      </p:cBhvr>
                                      <p:to>
                                        <p:strVal val="visible"/>
                                      </p:to>
                                    </p:set>
                                    <p:anim calcmode="lin" valueType="num">
                                      <p:cBhvr>
                                        <p:cTn id="42" dur="1000" fill="hold"/>
                                        <p:tgtEl>
                                          <p:spTgt spid="64522"/>
                                        </p:tgtEl>
                                        <p:attrNameLst>
                                          <p:attrName>ppt_w</p:attrName>
                                        </p:attrNameLst>
                                      </p:cBhvr>
                                      <p:tavLst>
                                        <p:tav tm="0">
                                          <p:val>
                                            <p:strVal val="#ppt_w*0.70"/>
                                          </p:val>
                                        </p:tav>
                                        <p:tav tm="100000">
                                          <p:val>
                                            <p:strVal val="#ppt_w"/>
                                          </p:val>
                                        </p:tav>
                                      </p:tavLst>
                                    </p:anim>
                                    <p:anim calcmode="lin" valueType="num">
                                      <p:cBhvr>
                                        <p:cTn id="43" dur="1000" fill="hold"/>
                                        <p:tgtEl>
                                          <p:spTgt spid="64522"/>
                                        </p:tgtEl>
                                        <p:attrNameLst>
                                          <p:attrName>ppt_h</p:attrName>
                                        </p:attrNameLst>
                                      </p:cBhvr>
                                      <p:tavLst>
                                        <p:tav tm="0">
                                          <p:val>
                                            <p:strVal val="#ppt_h"/>
                                          </p:val>
                                        </p:tav>
                                        <p:tav tm="100000">
                                          <p:val>
                                            <p:strVal val="#ppt_h"/>
                                          </p:val>
                                        </p:tav>
                                      </p:tavLst>
                                    </p:anim>
                                    <p:animEffect transition="in" filter="fade">
                                      <p:cBhvr>
                                        <p:cTn id="44" dur="1000"/>
                                        <p:tgtEl>
                                          <p:spTgt spid="64522"/>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64523"/>
                                        </p:tgtEl>
                                        <p:attrNameLst>
                                          <p:attrName>style.visibility</p:attrName>
                                        </p:attrNameLst>
                                      </p:cBhvr>
                                      <p:to>
                                        <p:strVal val="visible"/>
                                      </p:to>
                                    </p:set>
                                    <p:anim calcmode="lin" valueType="num">
                                      <p:cBhvr>
                                        <p:cTn id="49" dur="1000" fill="hold"/>
                                        <p:tgtEl>
                                          <p:spTgt spid="64523"/>
                                        </p:tgtEl>
                                        <p:attrNameLst>
                                          <p:attrName>ppt_w</p:attrName>
                                        </p:attrNameLst>
                                      </p:cBhvr>
                                      <p:tavLst>
                                        <p:tav tm="0">
                                          <p:val>
                                            <p:strVal val="#ppt_w*0.70"/>
                                          </p:val>
                                        </p:tav>
                                        <p:tav tm="100000">
                                          <p:val>
                                            <p:strVal val="#ppt_w"/>
                                          </p:val>
                                        </p:tav>
                                      </p:tavLst>
                                    </p:anim>
                                    <p:anim calcmode="lin" valueType="num">
                                      <p:cBhvr>
                                        <p:cTn id="50" dur="1000" fill="hold"/>
                                        <p:tgtEl>
                                          <p:spTgt spid="64523"/>
                                        </p:tgtEl>
                                        <p:attrNameLst>
                                          <p:attrName>ppt_h</p:attrName>
                                        </p:attrNameLst>
                                      </p:cBhvr>
                                      <p:tavLst>
                                        <p:tav tm="0">
                                          <p:val>
                                            <p:strVal val="#ppt_h"/>
                                          </p:val>
                                        </p:tav>
                                        <p:tav tm="100000">
                                          <p:val>
                                            <p:strVal val="#ppt_h"/>
                                          </p:val>
                                        </p:tav>
                                      </p:tavLst>
                                    </p:anim>
                                    <p:animEffect transition="in" filter="fade">
                                      <p:cBhvr>
                                        <p:cTn id="51" dur="1000"/>
                                        <p:tgtEl>
                                          <p:spTgt spid="64523"/>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64524"/>
                                        </p:tgtEl>
                                        <p:attrNameLst>
                                          <p:attrName>style.visibility</p:attrName>
                                        </p:attrNameLst>
                                      </p:cBhvr>
                                      <p:to>
                                        <p:strVal val="visible"/>
                                      </p:to>
                                    </p:set>
                                    <p:anim calcmode="lin" valueType="num">
                                      <p:cBhvr>
                                        <p:cTn id="56" dur="1000" fill="hold"/>
                                        <p:tgtEl>
                                          <p:spTgt spid="64524"/>
                                        </p:tgtEl>
                                        <p:attrNameLst>
                                          <p:attrName>ppt_w</p:attrName>
                                        </p:attrNameLst>
                                      </p:cBhvr>
                                      <p:tavLst>
                                        <p:tav tm="0">
                                          <p:val>
                                            <p:strVal val="#ppt_w*0.70"/>
                                          </p:val>
                                        </p:tav>
                                        <p:tav tm="100000">
                                          <p:val>
                                            <p:strVal val="#ppt_w"/>
                                          </p:val>
                                        </p:tav>
                                      </p:tavLst>
                                    </p:anim>
                                    <p:anim calcmode="lin" valueType="num">
                                      <p:cBhvr>
                                        <p:cTn id="57" dur="1000" fill="hold"/>
                                        <p:tgtEl>
                                          <p:spTgt spid="64524"/>
                                        </p:tgtEl>
                                        <p:attrNameLst>
                                          <p:attrName>ppt_h</p:attrName>
                                        </p:attrNameLst>
                                      </p:cBhvr>
                                      <p:tavLst>
                                        <p:tav tm="0">
                                          <p:val>
                                            <p:strVal val="#ppt_h"/>
                                          </p:val>
                                        </p:tav>
                                        <p:tav tm="100000">
                                          <p:val>
                                            <p:strVal val="#ppt_h"/>
                                          </p:val>
                                        </p:tav>
                                      </p:tavLst>
                                    </p:anim>
                                    <p:animEffect transition="in" filter="fade">
                                      <p:cBhvr>
                                        <p:cTn id="58" dur="1000"/>
                                        <p:tgtEl>
                                          <p:spTgt spid="645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20" grpId="0"/>
      <p:bldP spid="64521" grpId="0" build="p" animBg="1"/>
      <p:bldP spid="64522" grpId="0" animBg="1"/>
      <p:bldP spid="64523" grpId="0" animBg="1"/>
      <p:bldP spid="6452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0" name="Text Box 4"/>
          <p:cNvSpPr txBox="1">
            <a:spLocks noChangeArrowheads="1"/>
          </p:cNvSpPr>
          <p:nvPr/>
        </p:nvSpPr>
        <p:spPr bwMode="auto">
          <a:xfrm>
            <a:off x="533400" y="0"/>
            <a:ext cx="3352800" cy="4939814"/>
          </a:xfrm>
          <a:prstGeom prst="rect">
            <a:avLst/>
          </a:prstGeom>
          <a:noFill/>
          <a:ln w="9525">
            <a:noFill/>
            <a:miter lim="800000"/>
            <a:headEnd/>
            <a:tailEnd/>
          </a:ln>
          <a:effectLst/>
        </p:spPr>
        <p:txBody>
          <a:bodyPr wrap="square">
            <a:spAutoFit/>
          </a:bodyPr>
          <a:lstStyle/>
          <a:p>
            <a:r>
              <a:rPr lang="en-US" sz="2100" dirty="0">
                <a:solidFill>
                  <a:schemeClr val="accent1"/>
                </a:solidFill>
                <a:latin typeface="Comic Sans MS" pitchFamily="66" charset="0"/>
              </a:rPr>
              <a:t>Hindus consider all life to be sacred and so they practice the principle of </a:t>
            </a:r>
            <a:r>
              <a:rPr lang="en-US" sz="2100" b="1" u="sng" dirty="0" err="1">
                <a:solidFill>
                  <a:schemeClr val="accent1"/>
                </a:solidFill>
                <a:latin typeface="Comic Sans MS" pitchFamily="66" charset="0"/>
              </a:rPr>
              <a:t>ahinsa</a:t>
            </a:r>
            <a:r>
              <a:rPr lang="en-US" sz="2100" u="sng" dirty="0">
                <a:solidFill>
                  <a:schemeClr val="accent1"/>
                </a:solidFill>
                <a:latin typeface="Comic Sans MS" pitchFamily="66" charset="0"/>
              </a:rPr>
              <a:t>, or non-violence.</a:t>
            </a:r>
          </a:p>
          <a:p>
            <a:r>
              <a:rPr lang="en-US" sz="2100" dirty="0">
                <a:solidFill>
                  <a:schemeClr val="accent1"/>
                </a:solidFill>
                <a:latin typeface="Comic Sans MS" pitchFamily="66" charset="0"/>
              </a:rPr>
              <a:t>Because of this many Hindus are vegetarian</a:t>
            </a:r>
          </a:p>
          <a:p>
            <a:r>
              <a:rPr lang="en-US" sz="2100" dirty="0">
                <a:solidFill>
                  <a:schemeClr val="accent1"/>
                </a:solidFill>
                <a:latin typeface="Comic Sans MS" pitchFamily="66" charset="0"/>
              </a:rPr>
              <a:t>Cows are Sacred in India because they are seen as the most generous of all animals.</a:t>
            </a:r>
          </a:p>
          <a:p>
            <a:endParaRPr lang="en-US" sz="2100" dirty="0">
              <a:solidFill>
                <a:schemeClr val="accent1"/>
              </a:solidFill>
              <a:latin typeface="Comic Sans MS" pitchFamily="66" charset="0"/>
            </a:endParaRPr>
          </a:p>
          <a:p>
            <a:r>
              <a:rPr lang="en-US" sz="2100" dirty="0">
                <a:solidFill>
                  <a:schemeClr val="accent1"/>
                </a:solidFill>
                <a:latin typeface="Comic Sans MS" pitchFamily="66" charset="0"/>
              </a:rPr>
              <a:t>The </a:t>
            </a:r>
            <a:r>
              <a:rPr lang="en-US" sz="2100" u="sng" dirty="0">
                <a:solidFill>
                  <a:schemeClr val="accent1"/>
                </a:solidFill>
                <a:latin typeface="Comic Sans MS" pitchFamily="66" charset="0"/>
              </a:rPr>
              <a:t>sacred texts of Hinduism</a:t>
            </a:r>
            <a:r>
              <a:rPr lang="en-US" sz="2100" dirty="0">
                <a:solidFill>
                  <a:schemeClr val="accent1"/>
                </a:solidFill>
                <a:latin typeface="Comic Sans MS" pitchFamily="66" charset="0"/>
              </a:rPr>
              <a:t> are the</a:t>
            </a:r>
          </a:p>
          <a:p>
            <a:r>
              <a:rPr lang="en-US" sz="2100" u="sng" dirty="0">
                <a:solidFill>
                  <a:schemeClr val="accent1"/>
                </a:solidFill>
                <a:latin typeface="Comic Sans MS" pitchFamily="66" charset="0"/>
              </a:rPr>
              <a:t>Vedas and Upanishads</a:t>
            </a:r>
          </a:p>
          <a:p>
            <a:r>
              <a:rPr lang="en-US" sz="2100" dirty="0" smtClean="0">
                <a:solidFill>
                  <a:schemeClr val="accent1"/>
                </a:solidFill>
                <a:latin typeface="Comic Sans MS" pitchFamily="66" charset="0"/>
              </a:rPr>
              <a:t>.</a:t>
            </a:r>
            <a:endParaRPr lang="en-US" sz="2100" dirty="0">
              <a:solidFill>
                <a:schemeClr val="accent1"/>
              </a:solidFill>
              <a:latin typeface="Comic Sans MS" pitchFamily="66" charset="0"/>
            </a:endParaRPr>
          </a:p>
        </p:txBody>
      </p:sp>
      <p:pic>
        <p:nvPicPr>
          <p:cNvPr id="96261" name="Picture 5" descr="42-16919831"/>
          <p:cNvPicPr>
            <a:picLocks noChangeAspect="1" noChangeArrowheads="1"/>
          </p:cNvPicPr>
          <p:nvPr/>
        </p:nvPicPr>
        <p:blipFill>
          <a:blip r:embed="rId2" cstate="print"/>
          <a:srcRect/>
          <a:stretch>
            <a:fillRect/>
          </a:stretch>
        </p:blipFill>
        <p:spPr bwMode="auto">
          <a:xfrm>
            <a:off x="5943600" y="3072691"/>
            <a:ext cx="2617788" cy="3785309"/>
          </a:xfrm>
          <a:prstGeom prst="rect">
            <a:avLst/>
          </a:prstGeom>
          <a:noFill/>
        </p:spPr>
      </p:pic>
      <p:pic>
        <p:nvPicPr>
          <p:cNvPr id="96262" name="Picture 6" descr="CL002645"/>
          <p:cNvPicPr>
            <a:picLocks noChangeAspect="1" noChangeArrowheads="1"/>
          </p:cNvPicPr>
          <p:nvPr/>
        </p:nvPicPr>
        <p:blipFill>
          <a:blip r:embed="rId3" cstate="print"/>
          <a:srcRect/>
          <a:stretch>
            <a:fillRect/>
          </a:stretch>
        </p:blipFill>
        <p:spPr bwMode="auto">
          <a:xfrm>
            <a:off x="4343400" y="228600"/>
            <a:ext cx="4572000" cy="310063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96260">
                                            <p:txEl>
                                              <p:pRg st="0" end="0"/>
                                            </p:txEl>
                                          </p:spTgt>
                                        </p:tgtEl>
                                        <p:attrNameLst>
                                          <p:attrName>style.visibility</p:attrName>
                                        </p:attrNameLst>
                                      </p:cBhvr>
                                      <p:to>
                                        <p:strVal val="visible"/>
                                      </p:to>
                                    </p:set>
                                    <p:anim calcmode="lin" valueType="num">
                                      <p:cBhvr>
                                        <p:cTn id="7" dur="1000" fill="hold"/>
                                        <p:tgtEl>
                                          <p:spTgt spid="96260">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96260">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96260">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96260">
                                            <p:txEl>
                                              <p:pRg st="1" end="1"/>
                                            </p:txEl>
                                          </p:spTgt>
                                        </p:tgtEl>
                                        <p:attrNameLst>
                                          <p:attrName>style.visibility</p:attrName>
                                        </p:attrNameLst>
                                      </p:cBhvr>
                                      <p:to>
                                        <p:strVal val="visible"/>
                                      </p:to>
                                    </p:set>
                                    <p:anim calcmode="lin" valueType="num">
                                      <p:cBhvr>
                                        <p:cTn id="14" dur="1000" fill="hold"/>
                                        <p:tgtEl>
                                          <p:spTgt spid="96260">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96260">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96260">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96260">
                                            <p:txEl>
                                              <p:pRg st="2" end="2"/>
                                            </p:txEl>
                                          </p:spTgt>
                                        </p:tgtEl>
                                        <p:attrNameLst>
                                          <p:attrName>style.visibility</p:attrName>
                                        </p:attrNameLst>
                                      </p:cBhvr>
                                      <p:to>
                                        <p:strVal val="visible"/>
                                      </p:to>
                                    </p:set>
                                    <p:anim calcmode="lin" valueType="num">
                                      <p:cBhvr>
                                        <p:cTn id="21" dur="1000" fill="hold"/>
                                        <p:tgtEl>
                                          <p:spTgt spid="96260">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96260">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96260">
                                            <p:txEl>
                                              <p:pRg st="2" end="2"/>
                                            </p:txEl>
                                          </p:spTgt>
                                        </p:tgtEl>
                                      </p:cBhvr>
                                    </p:animEffect>
                                  </p:childTnLst>
                                </p:cTn>
                              </p:par>
                              <p:par>
                                <p:cTn id="24" presetID="55" presetClass="entr" presetSubtype="0" fill="hold" nodeType="withEffect">
                                  <p:stCondLst>
                                    <p:cond delay="0"/>
                                  </p:stCondLst>
                                  <p:childTnLst>
                                    <p:set>
                                      <p:cBhvr>
                                        <p:cTn id="25" dur="1" fill="hold">
                                          <p:stCondLst>
                                            <p:cond delay="0"/>
                                          </p:stCondLst>
                                        </p:cTn>
                                        <p:tgtEl>
                                          <p:spTgt spid="96262"/>
                                        </p:tgtEl>
                                        <p:attrNameLst>
                                          <p:attrName>style.visibility</p:attrName>
                                        </p:attrNameLst>
                                      </p:cBhvr>
                                      <p:to>
                                        <p:strVal val="visible"/>
                                      </p:to>
                                    </p:set>
                                    <p:anim calcmode="lin" valueType="num">
                                      <p:cBhvr>
                                        <p:cTn id="26" dur="1000" fill="hold"/>
                                        <p:tgtEl>
                                          <p:spTgt spid="96262"/>
                                        </p:tgtEl>
                                        <p:attrNameLst>
                                          <p:attrName>ppt_w</p:attrName>
                                        </p:attrNameLst>
                                      </p:cBhvr>
                                      <p:tavLst>
                                        <p:tav tm="0">
                                          <p:val>
                                            <p:strVal val="#ppt_w*0.70"/>
                                          </p:val>
                                        </p:tav>
                                        <p:tav tm="100000">
                                          <p:val>
                                            <p:strVal val="#ppt_w"/>
                                          </p:val>
                                        </p:tav>
                                      </p:tavLst>
                                    </p:anim>
                                    <p:anim calcmode="lin" valueType="num">
                                      <p:cBhvr>
                                        <p:cTn id="27" dur="1000" fill="hold"/>
                                        <p:tgtEl>
                                          <p:spTgt spid="96262"/>
                                        </p:tgtEl>
                                        <p:attrNameLst>
                                          <p:attrName>ppt_h</p:attrName>
                                        </p:attrNameLst>
                                      </p:cBhvr>
                                      <p:tavLst>
                                        <p:tav tm="0">
                                          <p:val>
                                            <p:strVal val="#ppt_h"/>
                                          </p:val>
                                        </p:tav>
                                        <p:tav tm="100000">
                                          <p:val>
                                            <p:strVal val="#ppt_h"/>
                                          </p:val>
                                        </p:tav>
                                      </p:tavLst>
                                    </p:anim>
                                    <p:animEffect transition="in" filter="fade">
                                      <p:cBhvr>
                                        <p:cTn id="28" dur="1000"/>
                                        <p:tgtEl>
                                          <p:spTgt spid="96262"/>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nodeType="clickEffect">
                                  <p:stCondLst>
                                    <p:cond delay="0"/>
                                  </p:stCondLst>
                                  <p:childTnLst>
                                    <p:set>
                                      <p:cBhvr>
                                        <p:cTn id="32" dur="1" fill="hold">
                                          <p:stCondLst>
                                            <p:cond delay="0"/>
                                          </p:stCondLst>
                                        </p:cTn>
                                        <p:tgtEl>
                                          <p:spTgt spid="96260">
                                            <p:txEl>
                                              <p:pRg st="4" end="4"/>
                                            </p:txEl>
                                          </p:spTgt>
                                        </p:tgtEl>
                                        <p:attrNameLst>
                                          <p:attrName>style.visibility</p:attrName>
                                        </p:attrNameLst>
                                      </p:cBhvr>
                                      <p:to>
                                        <p:strVal val="visible"/>
                                      </p:to>
                                    </p:set>
                                    <p:anim calcmode="lin" valueType="num">
                                      <p:cBhvr>
                                        <p:cTn id="33" dur="1000" fill="hold"/>
                                        <p:tgtEl>
                                          <p:spTgt spid="96260">
                                            <p:txEl>
                                              <p:pRg st="4" end="4"/>
                                            </p:txEl>
                                          </p:spTgt>
                                        </p:tgtEl>
                                        <p:attrNameLst>
                                          <p:attrName>ppt_w</p:attrName>
                                        </p:attrNameLst>
                                      </p:cBhvr>
                                      <p:tavLst>
                                        <p:tav tm="0">
                                          <p:val>
                                            <p:strVal val="#ppt_w*0.70"/>
                                          </p:val>
                                        </p:tav>
                                        <p:tav tm="100000">
                                          <p:val>
                                            <p:strVal val="#ppt_w"/>
                                          </p:val>
                                        </p:tav>
                                      </p:tavLst>
                                    </p:anim>
                                    <p:anim calcmode="lin" valueType="num">
                                      <p:cBhvr>
                                        <p:cTn id="34" dur="1000" fill="hold"/>
                                        <p:tgtEl>
                                          <p:spTgt spid="96260">
                                            <p:txEl>
                                              <p:pRg st="4" end="4"/>
                                            </p:txEl>
                                          </p:spTgt>
                                        </p:tgtEl>
                                        <p:attrNameLst>
                                          <p:attrName>ppt_h</p:attrName>
                                        </p:attrNameLst>
                                      </p:cBhvr>
                                      <p:tavLst>
                                        <p:tav tm="0">
                                          <p:val>
                                            <p:strVal val="#ppt_h"/>
                                          </p:val>
                                        </p:tav>
                                        <p:tav tm="100000">
                                          <p:val>
                                            <p:strVal val="#ppt_h"/>
                                          </p:val>
                                        </p:tav>
                                      </p:tavLst>
                                    </p:anim>
                                    <p:animEffect transition="in" filter="fade">
                                      <p:cBhvr>
                                        <p:cTn id="35" dur="1000"/>
                                        <p:tgtEl>
                                          <p:spTgt spid="96260">
                                            <p:txEl>
                                              <p:pRg st="4" end="4"/>
                                            </p:txEl>
                                          </p:spTgt>
                                        </p:tgtEl>
                                      </p:cBhvr>
                                    </p:animEffect>
                                  </p:childTnLst>
                                </p:cTn>
                              </p:par>
                              <p:par>
                                <p:cTn id="36" presetID="55" presetClass="entr" presetSubtype="0" fill="hold" nodeType="withEffect">
                                  <p:stCondLst>
                                    <p:cond delay="0"/>
                                  </p:stCondLst>
                                  <p:childTnLst>
                                    <p:set>
                                      <p:cBhvr>
                                        <p:cTn id="37" dur="1" fill="hold">
                                          <p:stCondLst>
                                            <p:cond delay="0"/>
                                          </p:stCondLst>
                                        </p:cTn>
                                        <p:tgtEl>
                                          <p:spTgt spid="96260">
                                            <p:txEl>
                                              <p:pRg st="5" end="5"/>
                                            </p:txEl>
                                          </p:spTgt>
                                        </p:tgtEl>
                                        <p:attrNameLst>
                                          <p:attrName>style.visibility</p:attrName>
                                        </p:attrNameLst>
                                      </p:cBhvr>
                                      <p:to>
                                        <p:strVal val="visible"/>
                                      </p:to>
                                    </p:set>
                                    <p:anim calcmode="lin" valueType="num">
                                      <p:cBhvr>
                                        <p:cTn id="38" dur="1000" fill="hold"/>
                                        <p:tgtEl>
                                          <p:spTgt spid="96260">
                                            <p:txEl>
                                              <p:pRg st="5" end="5"/>
                                            </p:txEl>
                                          </p:spTgt>
                                        </p:tgtEl>
                                        <p:attrNameLst>
                                          <p:attrName>ppt_w</p:attrName>
                                        </p:attrNameLst>
                                      </p:cBhvr>
                                      <p:tavLst>
                                        <p:tav tm="0">
                                          <p:val>
                                            <p:strVal val="#ppt_w*0.70"/>
                                          </p:val>
                                        </p:tav>
                                        <p:tav tm="100000">
                                          <p:val>
                                            <p:strVal val="#ppt_w"/>
                                          </p:val>
                                        </p:tav>
                                      </p:tavLst>
                                    </p:anim>
                                    <p:anim calcmode="lin" valueType="num">
                                      <p:cBhvr>
                                        <p:cTn id="39" dur="1000" fill="hold"/>
                                        <p:tgtEl>
                                          <p:spTgt spid="96260">
                                            <p:txEl>
                                              <p:pRg st="5" end="5"/>
                                            </p:txEl>
                                          </p:spTgt>
                                        </p:tgtEl>
                                        <p:attrNameLst>
                                          <p:attrName>ppt_h</p:attrName>
                                        </p:attrNameLst>
                                      </p:cBhvr>
                                      <p:tavLst>
                                        <p:tav tm="0">
                                          <p:val>
                                            <p:strVal val="#ppt_h"/>
                                          </p:val>
                                        </p:tav>
                                        <p:tav tm="100000">
                                          <p:val>
                                            <p:strVal val="#ppt_h"/>
                                          </p:val>
                                        </p:tav>
                                      </p:tavLst>
                                    </p:anim>
                                    <p:animEffect transition="in" filter="fade">
                                      <p:cBhvr>
                                        <p:cTn id="40" dur="1000"/>
                                        <p:tgtEl>
                                          <p:spTgt spid="96260">
                                            <p:txEl>
                                              <p:pRg st="5" end="5"/>
                                            </p:txEl>
                                          </p:spTgt>
                                        </p:tgtEl>
                                      </p:cBhvr>
                                    </p:animEffect>
                                  </p:childTnLst>
                                </p:cTn>
                              </p:par>
                              <p:par>
                                <p:cTn id="41" presetID="55" presetClass="entr" presetSubtype="0" fill="hold" nodeType="withEffect">
                                  <p:stCondLst>
                                    <p:cond delay="0"/>
                                  </p:stCondLst>
                                  <p:childTnLst>
                                    <p:set>
                                      <p:cBhvr>
                                        <p:cTn id="42" dur="1" fill="hold">
                                          <p:stCondLst>
                                            <p:cond delay="0"/>
                                          </p:stCondLst>
                                        </p:cTn>
                                        <p:tgtEl>
                                          <p:spTgt spid="96261"/>
                                        </p:tgtEl>
                                        <p:attrNameLst>
                                          <p:attrName>style.visibility</p:attrName>
                                        </p:attrNameLst>
                                      </p:cBhvr>
                                      <p:to>
                                        <p:strVal val="visible"/>
                                      </p:to>
                                    </p:set>
                                    <p:anim calcmode="lin" valueType="num">
                                      <p:cBhvr>
                                        <p:cTn id="43" dur="1000" fill="hold"/>
                                        <p:tgtEl>
                                          <p:spTgt spid="96261"/>
                                        </p:tgtEl>
                                        <p:attrNameLst>
                                          <p:attrName>ppt_w</p:attrName>
                                        </p:attrNameLst>
                                      </p:cBhvr>
                                      <p:tavLst>
                                        <p:tav tm="0">
                                          <p:val>
                                            <p:strVal val="#ppt_w*0.70"/>
                                          </p:val>
                                        </p:tav>
                                        <p:tav tm="100000">
                                          <p:val>
                                            <p:strVal val="#ppt_w"/>
                                          </p:val>
                                        </p:tav>
                                      </p:tavLst>
                                    </p:anim>
                                    <p:anim calcmode="lin" valueType="num">
                                      <p:cBhvr>
                                        <p:cTn id="44" dur="1000" fill="hold"/>
                                        <p:tgtEl>
                                          <p:spTgt spid="96261"/>
                                        </p:tgtEl>
                                        <p:attrNameLst>
                                          <p:attrName>ppt_h</p:attrName>
                                        </p:attrNameLst>
                                      </p:cBhvr>
                                      <p:tavLst>
                                        <p:tav tm="0">
                                          <p:val>
                                            <p:strVal val="#ppt_h"/>
                                          </p:val>
                                        </p:tav>
                                        <p:tav tm="100000">
                                          <p:val>
                                            <p:strVal val="#ppt_h"/>
                                          </p:val>
                                        </p:tav>
                                      </p:tavLst>
                                    </p:anim>
                                    <p:animEffect transition="in" filter="fade">
                                      <p:cBhvr>
                                        <p:cTn id="45" dur="1000"/>
                                        <p:tgtEl>
                                          <p:spTgt spid="962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a:t>Yoga</a:t>
            </a:r>
          </a:p>
        </p:txBody>
      </p:sp>
      <p:sp>
        <p:nvSpPr>
          <p:cNvPr id="97283" name="Rectangle 3"/>
          <p:cNvSpPr>
            <a:spLocks noGrp="1" noChangeArrowheads="1"/>
          </p:cNvSpPr>
          <p:nvPr>
            <p:ph type="body" idx="1"/>
          </p:nvPr>
        </p:nvSpPr>
        <p:spPr>
          <a:xfrm>
            <a:off x="142875" y="4876800"/>
            <a:ext cx="8848725" cy="1825625"/>
          </a:xfrm>
        </p:spPr>
        <p:txBody>
          <a:bodyPr/>
          <a:lstStyle/>
          <a:p>
            <a:pPr>
              <a:lnSpc>
                <a:spcPct val="90000"/>
              </a:lnSpc>
            </a:pPr>
            <a:r>
              <a:rPr lang="en-US" sz="2800"/>
              <a:t>Was developed as a method of training the body to achieve oneness with Brahman. </a:t>
            </a:r>
          </a:p>
          <a:p>
            <a:pPr>
              <a:lnSpc>
                <a:spcPct val="90000"/>
              </a:lnSpc>
            </a:pPr>
            <a:r>
              <a:rPr lang="en-US" sz="2800"/>
              <a:t>It is a form of meditation</a:t>
            </a:r>
          </a:p>
          <a:p>
            <a:pPr>
              <a:lnSpc>
                <a:spcPct val="90000"/>
              </a:lnSpc>
            </a:pPr>
            <a:r>
              <a:rPr lang="en-US" sz="2800"/>
              <a:t>Mastery over body, mind, and emotions</a:t>
            </a:r>
          </a:p>
          <a:p>
            <a:pPr>
              <a:lnSpc>
                <a:spcPct val="90000"/>
              </a:lnSpc>
            </a:pPr>
            <a:endParaRPr lang="en-US" sz="2800"/>
          </a:p>
        </p:txBody>
      </p:sp>
      <p:pic>
        <p:nvPicPr>
          <p:cNvPr id="97284" name="Picture 4" descr="DA001064"/>
          <p:cNvPicPr>
            <a:picLocks noChangeAspect="1" noChangeArrowheads="1"/>
          </p:cNvPicPr>
          <p:nvPr/>
        </p:nvPicPr>
        <p:blipFill>
          <a:blip r:embed="rId2" cstate="print"/>
          <a:srcRect/>
          <a:stretch>
            <a:fillRect/>
          </a:stretch>
        </p:blipFill>
        <p:spPr bwMode="auto">
          <a:xfrm>
            <a:off x="457200" y="1460500"/>
            <a:ext cx="4114800" cy="2701925"/>
          </a:xfrm>
          <a:prstGeom prst="rect">
            <a:avLst/>
          </a:prstGeom>
          <a:noFill/>
        </p:spPr>
      </p:pic>
      <p:pic>
        <p:nvPicPr>
          <p:cNvPr id="97285" name="Picture 5" descr="CJ001919"/>
          <p:cNvPicPr>
            <a:picLocks noChangeAspect="1" noChangeArrowheads="1"/>
          </p:cNvPicPr>
          <p:nvPr/>
        </p:nvPicPr>
        <p:blipFill>
          <a:blip r:embed="rId3" cstate="print"/>
          <a:srcRect/>
          <a:stretch>
            <a:fillRect/>
          </a:stretch>
        </p:blipFill>
        <p:spPr bwMode="auto">
          <a:xfrm>
            <a:off x="4724400" y="1416050"/>
            <a:ext cx="4114800" cy="27844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97284"/>
                                        </p:tgtEl>
                                        <p:attrNameLst>
                                          <p:attrName>style.visibility</p:attrName>
                                        </p:attrNameLst>
                                      </p:cBhvr>
                                      <p:to>
                                        <p:strVal val="visible"/>
                                      </p:to>
                                    </p:set>
                                    <p:anim calcmode="lin" valueType="num">
                                      <p:cBhvr>
                                        <p:cTn id="7" dur="1000" fill="hold"/>
                                        <p:tgtEl>
                                          <p:spTgt spid="97284"/>
                                        </p:tgtEl>
                                        <p:attrNameLst>
                                          <p:attrName>ppt_w</p:attrName>
                                        </p:attrNameLst>
                                      </p:cBhvr>
                                      <p:tavLst>
                                        <p:tav tm="0">
                                          <p:val>
                                            <p:strVal val="#ppt_w*0.70"/>
                                          </p:val>
                                        </p:tav>
                                        <p:tav tm="100000">
                                          <p:val>
                                            <p:strVal val="#ppt_w"/>
                                          </p:val>
                                        </p:tav>
                                      </p:tavLst>
                                    </p:anim>
                                    <p:anim calcmode="lin" valueType="num">
                                      <p:cBhvr>
                                        <p:cTn id="8" dur="1000" fill="hold"/>
                                        <p:tgtEl>
                                          <p:spTgt spid="97284"/>
                                        </p:tgtEl>
                                        <p:attrNameLst>
                                          <p:attrName>ppt_h</p:attrName>
                                        </p:attrNameLst>
                                      </p:cBhvr>
                                      <p:tavLst>
                                        <p:tav tm="0">
                                          <p:val>
                                            <p:strVal val="#ppt_h"/>
                                          </p:val>
                                        </p:tav>
                                        <p:tav tm="100000">
                                          <p:val>
                                            <p:strVal val="#ppt_h"/>
                                          </p:val>
                                        </p:tav>
                                      </p:tavLst>
                                    </p:anim>
                                    <p:animEffect transition="in" filter="fade">
                                      <p:cBhvr>
                                        <p:cTn id="9" dur="1000"/>
                                        <p:tgtEl>
                                          <p:spTgt spid="97284"/>
                                        </p:tgtEl>
                                      </p:cBhvr>
                                    </p:animEffect>
                                  </p:childTnLst>
                                </p:cTn>
                              </p:par>
                              <p:par>
                                <p:cTn id="10" presetID="55" presetClass="entr" presetSubtype="0" fill="hold" nodeType="withEffect">
                                  <p:stCondLst>
                                    <p:cond delay="0"/>
                                  </p:stCondLst>
                                  <p:childTnLst>
                                    <p:set>
                                      <p:cBhvr>
                                        <p:cTn id="11" dur="1" fill="hold">
                                          <p:stCondLst>
                                            <p:cond delay="0"/>
                                          </p:stCondLst>
                                        </p:cTn>
                                        <p:tgtEl>
                                          <p:spTgt spid="97285"/>
                                        </p:tgtEl>
                                        <p:attrNameLst>
                                          <p:attrName>style.visibility</p:attrName>
                                        </p:attrNameLst>
                                      </p:cBhvr>
                                      <p:to>
                                        <p:strVal val="visible"/>
                                      </p:to>
                                    </p:set>
                                    <p:anim calcmode="lin" valueType="num">
                                      <p:cBhvr>
                                        <p:cTn id="12" dur="1000" fill="hold"/>
                                        <p:tgtEl>
                                          <p:spTgt spid="97285"/>
                                        </p:tgtEl>
                                        <p:attrNameLst>
                                          <p:attrName>ppt_w</p:attrName>
                                        </p:attrNameLst>
                                      </p:cBhvr>
                                      <p:tavLst>
                                        <p:tav tm="0">
                                          <p:val>
                                            <p:strVal val="#ppt_w*0.70"/>
                                          </p:val>
                                        </p:tav>
                                        <p:tav tm="100000">
                                          <p:val>
                                            <p:strVal val="#ppt_w"/>
                                          </p:val>
                                        </p:tav>
                                      </p:tavLst>
                                    </p:anim>
                                    <p:anim calcmode="lin" valueType="num">
                                      <p:cBhvr>
                                        <p:cTn id="13" dur="1000" fill="hold"/>
                                        <p:tgtEl>
                                          <p:spTgt spid="97285"/>
                                        </p:tgtEl>
                                        <p:attrNameLst>
                                          <p:attrName>ppt_h</p:attrName>
                                        </p:attrNameLst>
                                      </p:cBhvr>
                                      <p:tavLst>
                                        <p:tav tm="0">
                                          <p:val>
                                            <p:strVal val="#ppt_h"/>
                                          </p:val>
                                        </p:tav>
                                        <p:tav tm="100000">
                                          <p:val>
                                            <p:strVal val="#ppt_h"/>
                                          </p:val>
                                        </p:tav>
                                      </p:tavLst>
                                    </p:anim>
                                    <p:animEffect transition="in" filter="fade">
                                      <p:cBhvr>
                                        <p:cTn id="14" dur="1000"/>
                                        <p:tgtEl>
                                          <p:spTgt spid="972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a:t>India’s Geography</a:t>
            </a:r>
          </a:p>
        </p:txBody>
      </p:sp>
      <p:sp>
        <p:nvSpPr>
          <p:cNvPr id="69635" name="Rectangle 3"/>
          <p:cNvSpPr>
            <a:spLocks noGrp="1" noChangeArrowheads="1"/>
          </p:cNvSpPr>
          <p:nvPr>
            <p:ph type="body" idx="1"/>
          </p:nvPr>
        </p:nvSpPr>
        <p:spPr>
          <a:xfrm>
            <a:off x="142875" y="1222375"/>
            <a:ext cx="6257925" cy="5480050"/>
          </a:xfrm>
        </p:spPr>
        <p:txBody>
          <a:bodyPr/>
          <a:lstStyle/>
          <a:p>
            <a:pPr>
              <a:lnSpc>
                <a:spcPct val="90000"/>
              </a:lnSpc>
            </a:pPr>
            <a:r>
              <a:rPr lang="en-US" dirty="0"/>
              <a:t>India is a land of great Diversity</a:t>
            </a:r>
          </a:p>
          <a:p>
            <a:pPr lvl="1">
              <a:lnSpc>
                <a:spcPct val="90000"/>
              </a:lnSpc>
            </a:pPr>
            <a:r>
              <a:rPr lang="en-US" dirty="0"/>
              <a:t>Has over 110 different languages with over 1100 dialects spoken</a:t>
            </a:r>
          </a:p>
          <a:p>
            <a:pPr lvl="1">
              <a:lnSpc>
                <a:spcPct val="90000"/>
              </a:lnSpc>
            </a:pPr>
            <a:r>
              <a:rPr lang="en-US" dirty="0"/>
              <a:t>Geography ranges from fertile forests to desert, to high </a:t>
            </a:r>
            <a:r>
              <a:rPr lang="en-US" dirty="0" smtClean="0"/>
              <a:t>mountains</a:t>
            </a:r>
            <a:br>
              <a:rPr lang="en-US" dirty="0" smtClean="0"/>
            </a:br>
            <a:endParaRPr lang="en-US" dirty="0"/>
          </a:p>
          <a:p>
            <a:pPr>
              <a:lnSpc>
                <a:spcPct val="90000"/>
              </a:lnSpc>
            </a:pPr>
            <a:r>
              <a:rPr lang="en-US" dirty="0"/>
              <a:t>Indian Subcontinent</a:t>
            </a:r>
          </a:p>
          <a:p>
            <a:pPr lvl="1">
              <a:lnSpc>
                <a:spcPct val="90000"/>
              </a:lnSpc>
            </a:pPr>
            <a:r>
              <a:rPr lang="en-US" dirty="0" smtClean="0"/>
              <a:t>Subcontinent </a:t>
            </a:r>
            <a:r>
              <a:rPr lang="en-US" dirty="0"/>
              <a:t>of Asia</a:t>
            </a:r>
          </a:p>
          <a:p>
            <a:pPr lvl="1">
              <a:lnSpc>
                <a:spcPct val="90000"/>
              </a:lnSpc>
            </a:pPr>
            <a:r>
              <a:rPr lang="en-US" dirty="0"/>
              <a:t>Divided from Asia by Himalaya and Hindu Kush mountain ranges</a:t>
            </a:r>
          </a:p>
        </p:txBody>
      </p:sp>
      <p:pic>
        <p:nvPicPr>
          <p:cNvPr id="69636" name="Picture 4" descr="physical"/>
          <p:cNvPicPr>
            <a:picLocks noChangeAspect="1" noChangeArrowheads="1"/>
          </p:cNvPicPr>
          <p:nvPr/>
        </p:nvPicPr>
        <p:blipFill>
          <a:blip r:embed="rId2" cstate="print"/>
          <a:srcRect/>
          <a:stretch>
            <a:fillRect/>
          </a:stretch>
        </p:blipFill>
        <p:spPr bwMode="auto">
          <a:xfrm>
            <a:off x="6019800" y="3200400"/>
            <a:ext cx="2743200" cy="2743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69636"/>
                                        </p:tgtEl>
                                        <p:attrNameLst>
                                          <p:attrName>style.visibility</p:attrName>
                                        </p:attrNameLst>
                                      </p:cBhvr>
                                      <p:to>
                                        <p:strVal val="visible"/>
                                      </p:to>
                                    </p:set>
                                    <p:anim calcmode="lin" valueType="num">
                                      <p:cBhvr>
                                        <p:cTn id="7" dur="1000" fill="hold"/>
                                        <p:tgtEl>
                                          <p:spTgt spid="69636"/>
                                        </p:tgtEl>
                                        <p:attrNameLst>
                                          <p:attrName>ppt_w</p:attrName>
                                        </p:attrNameLst>
                                      </p:cBhvr>
                                      <p:tavLst>
                                        <p:tav tm="0">
                                          <p:val>
                                            <p:strVal val="#ppt_w*0.70"/>
                                          </p:val>
                                        </p:tav>
                                        <p:tav tm="100000">
                                          <p:val>
                                            <p:strVal val="#ppt_w"/>
                                          </p:val>
                                        </p:tav>
                                      </p:tavLst>
                                    </p:anim>
                                    <p:anim calcmode="lin" valueType="num">
                                      <p:cBhvr>
                                        <p:cTn id="8" dur="1000" fill="hold"/>
                                        <p:tgtEl>
                                          <p:spTgt spid="69636"/>
                                        </p:tgtEl>
                                        <p:attrNameLst>
                                          <p:attrName>ppt_h</p:attrName>
                                        </p:attrNameLst>
                                      </p:cBhvr>
                                      <p:tavLst>
                                        <p:tav tm="0">
                                          <p:val>
                                            <p:strVal val="#ppt_h"/>
                                          </p:val>
                                        </p:tav>
                                        <p:tav tm="100000">
                                          <p:val>
                                            <p:strVal val="#ppt_h"/>
                                          </p:val>
                                        </p:tav>
                                      </p:tavLst>
                                    </p:anim>
                                    <p:animEffect transition="in" filter="fade">
                                      <p:cBhvr>
                                        <p:cTn id="9" dur="1000"/>
                                        <p:tgtEl>
                                          <p:spTgt spid="696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a:t>Gautama the Buddha</a:t>
            </a:r>
          </a:p>
        </p:txBody>
      </p:sp>
      <p:sp>
        <p:nvSpPr>
          <p:cNvPr id="65539" name="Rectangle 3"/>
          <p:cNvSpPr>
            <a:spLocks noGrp="1" noChangeArrowheads="1"/>
          </p:cNvSpPr>
          <p:nvPr>
            <p:ph type="body" idx="1"/>
          </p:nvPr>
        </p:nvSpPr>
        <p:spPr>
          <a:xfrm>
            <a:off x="3276600" y="1222375"/>
            <a:ext cx="5715000" cy="5480050"/>
          </a:xfrm>
        </p:spPr>
        <p:txBody>
          <a:bodyPr/>
          <a:lstStyle/>
          <a:p>
            <a:r>
              <a:rPr lang="en-US" sz="2800"/>
              <a:t>Gurus appear around 600 BCE who argued that Hinduism had become too materialistic and that people should be more spiritual</a:t>
            </a:r>
          </a:p>
          <a:p>
            <a:r>
              <a:rPr lang="en-US" sz="2800"/>
              <a:t>Foremost guru was Gautama the Buddha</a:t>
            </a:r>
          </a:p>
          <a:p>
            <a:pPr lvl="1"/>
            <a:r>
              <a:rPr lang="en-US" sz="2400"/>
              <a:t>Means “Enlightened One”</a:t>
            </a:r>
          </a:p>
          <a:p>
            <a:pPr lvl="1"/>
            <a:r>
              <a:rPr lang="en-US" sz="2400"/>
              <a:t>Search for permanent escape from wheel of suffering</a:t>
            </a:r>
          </a:p>
          <a:p>
            <a:pPr lvl="1"/>
            <a:r>
              <a:rPr lang="en-US" sz="2400"/>
              <a:t>Argued that desire for material goods causes suffering</a:t>
            </a:r>
          </a:p>
        </p:txBody>
      </p:sp>
      <p:pic>
        <p:nvPicPr>
          <p:cNvPr id="65540" name="Picture 4" descr="buddha"/>
          <p:cNvPicPr>
            <a:picLocks noChangeAspect="1" noChangeArrowheads="1"/>
          </p:cNvPicPr>
          <p:nvPr/>
        </p:nvPicPr>
        <p:blipFill>
          <a:blip r:embed="rId2" cstate="print"/>
          <a:srcRect/>
          <a:stretch>
            <a:fillRect/>
          </a:stretch>
        </p:blipFill>
        <p:spPr bwMode="auto">
          <a:xfrm>
            <a:off x="85725" y="1495425"/>
            <a:ext cx="3141663" cy="4525963"/>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dirty="0"/>
              <a:t>Siddhartha </a:t>
            </a:r>
            <a:r>
              <a:rPr lang="en-US" dirty="0" smtClean="0"/>
              <a:t>Gautama:  Prince turned Buddha</a:t>
            </a:r>
            <a:endParaRPr lang="en-US" dirty="0"/>
          </a:p>
        </p:txBody>
      </p:sp>
      <p:sp>
        <p:nvSpPr>
          <p:cNvPr id="100355" name="Rectangle 3"/>
          <p:cNvSpPr>
            <a:spLocks noGrp="1" noChangeArrowheads="1"/>
          </p:cNvSpPr>
          <p:nvPr>
            <p:ph type="body" idx="1"/>
          </p:nvPr>
        </p:nvSpPr>
        <p:spPr>
          <a:xfrm>
            <a:off x="142875" y="1222375"/>
            <a:ext cx="9001125" cy="5480050"/>
          </a:xfrm>
        </p:spPr>
        <p:txBody>
          <a:bodyPr/>
          <a:lstStyle/>
          <a:p>
            <a:r>
              <a:rPr lang="en-US" sz="2800" dirty="0" smtClean="0"/>
              <a:t>Birth</a:t>
            </a:r>
            <a:r>
              <a:rPr lang="en-US" sz="2800" dirty="0"/>
              <a:t>: was born into the wealthy warrior caste. It is believed that before his birth his mother had a dream of an elephant piercing her side with its tusk. This was interpreted to mean that he would be a great leader or a wandering holy man</a:t>
            </a:r>
            <a:r>
              <a:rPr lang="en-US" sz="2800" dirty="0" smtClean="0"/>
              <a:t>.</a:t>
            </a:r>
            <a:br>
              <a:rPr lang="en-US" sz="2800" dirty="0" smtClean="0"/>
            </a:br>
            <a:endParaRPr lang="en-US" sz="2800" dirty="0"/>
          </a:p>
          <a:p>
            <a:r>
              <a:rPr lang="en-US" sz="2800" dirty="0"/>
              <a:t>Childhood: his mother died shortly after his birth. His father lavished him with wealth so he         would never want to leave the palace.                  He was completely sheltered from the                       outside world.</a:t>
            </a:r>
          </a:p>
        </p:txBody>
      </p:sp>
      <p:pic>
        <p:nvPicPr>
          <p:cNvPr id="100356" name="imgMain" descr="http://pro.corbis.com/images/42-17535716.jpg?size=67&amp;uid=%7bd4c4ce63-0dcf-4683-ae19-e5b0c73c37a2%7d"/>
          <p:cNvPicPr>
            <a:picLocks noChangeAspect="1" noChangeArrowheads="1"/>
          </p:cNvPicPr>
          <p:nvPr/>
        </p:nvPicPr>
        <p:blipFill>
          <a:blip r:embed="rId2" r:link="rId3" cstate="print"/>
          <a:srcRect/>
          <a:stretch>
            <a:fillRect/>
          </a:stretch>
        </p:blipFill>
        <p:spPr bwMode="auto">
          <a:xfrm>
            <a:off x="7677150" y="4648200"/>
            <a:ext cx="1466850" cy="2209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00356"/>
                                        </p:tgtEl>
                                        <p:attrNameLst>
                                          <p:attrName>style.visibility</p:attrName>
                                        </p:attrNameLst>
                                      </p:cBhvr>
                                      <p:to>
                                        <p:strVal val="visible"/>
                                      </p:to>
                                    </p:set>
                                    <p:anim calcmode="lin" valueType="num">
                                      <p:cBhvr>
                                        <p:cTn id="7" dur="1000" fill="hold"/>
                                        <p:tgtEl>
                                          <p:spTgt spid="100356"/>
                                        </p:tgtEl>
                                        <p:attrNameLst>
                                          <p:attrName>ppt_w</p:attrName>
                                        </p:attrNameLst>
                                      </p:cBhvr>
                                      <p:tavLst>
                                        <p:tav tm="0">
                                          <p:val>
                                            <p:strVal val="#ppt_w*0.70"/>
                                          </p:val>
                                        </p:tav>
                                        <p:tav tm="100000">
                                          <p:val>
                                            <p:strVal val="#ppt_w"/>
                                          </p:val>
                                        </p:tav>
                                      </p:tavLst>
                                    </p:anim>
                                    <p:anim calcmode="lin" valueType="num">
                                      <p:cBhvr>
                                        <p:cTn id="8" dur="1000" fill="hold"/>
                                        <p:tgtEl>
                                          <p:spTgt spid="100356"/>
                                        </p:tgtEl>
                                        <p:attrNameLst>
                                          <p:attrName>ppt_h</p:attrName>
                                        </p:attrNameLst>
                                      </p:cBhvr>
                                      <p:tavLst>
                                        <p:tav tm="0">
                                          <p:val>
                                            <p:strVal val="#ppt_h"/>
                                          </p:val>
                                        </p:tav>
                                        <p:tav tm="100000">
                                          <p:val>
                                            <p:strVal val="#ppt_h"/>
                                          </p:val>
                                        </p:tav>
                                      </p:tavLst>
                                    </p:anim>
                                    <p:animEffect transition="in" filter="fade">
                                      <p:cBhvr>
                                        <p:cTn id="9" dur="1000"/>
                                        <p:tgtEl>
                                          <p:spTgt spid="1003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US"/>
              <a:t>Siddhartha Gautama</a:t>
            </a:r>
          </a:p>
        </p:txBody>
      </p:sp>
      <p:sp>
        <p:nvSpPr>
          <p:cNvPr id="101379" name="Rectangle 3"/>
          <p:cNvSpPr>
            <a:spLocks noGrp="1" noChangeArrowheads="1"/>
          </p:cNvSpPr>
          <p:nvPr>
            <p:ph type="body" idx="1"/>
          </p:nvPr>
        </p:nvSpPr>
        <p:spPr/>
        <p:txBody>
          <a:bodyPr/>
          <a:lstStyle/>
          <a:p>
            <a:pPr marL="609600" indent="-609600">
              <a:lnSpc>
                <a:spcPct val="90000"/>
              </a:lnSpc>
            </a:pPr>
            <a:r>
              <a:rPr lang="en-US" sz="2400" b="1"/>
              <a:t>The Three Visions</a:t>
            </a:r>
          </a:p>
          <a:p>
            <a:pPr marL="609600" indent="-609600">
              <a:lnSpc>
                <a:spcPct val="90000"/>
              </a:lnSpc>
            </a:pPr>
            <a:r>
              <a:rPr lang="en-US" sz="2400"/>
              <a:t>Siddhartha grew up never knowing much                   about the outside world.</a:t>
            </a:r>
          </a:p>
          <a:p>
            <a:pPr marL="609600" indent="-609600">
              <a:lnSpc>
                <a:spcPct val="90000"/>
              </a:lnSpc>
            </a:pPr>
            <a:r>
              <a:rPr lang="en-US" sz="2400"/>
              <a:t>He married young and had a son.</a:t>
            </a:r>
          </a:p>
          <a:p>
            <a:pPr marL="609600" indent="-609600">
              <a:lnSpc>
                <a:spcPct val="90000"/>
              </a:lnSpc>
            </a:pPr>
            <a:r>
              <a:rPr lang="en-US" sz="2400"/>
              <a:t>When he was in his 20’s he went outside the palace and experienced three visions which changed his life. </a:t>
            </a:r>
          </a:p>
          <a:p>
            <a:pPr marL="990600" lvl="1" indent="-533400">
              <a:lnSpc>
                <a:spcPct val="90000"/>
              </a:lnSpc>
            </a:pPr>
            <a:r>
              <a:rPr lang="en-US" sz="2000" u="sng"/>
              <a:t>The saw someone in advanced old age</a:t>
            </a:r>
            <a:r>
              <a:rPr lang="en-US" sz="2000"/>
              <a:t>.</a:t>
            </a:r>
          </a:p>
          <a:p>
            <a:pPr marL="990600" lvl="1" indent="-533400">
              <a:lnSpc>
                <a:spcPct val="90000"/>
              </a:lnSpc>
            </a:pPr>
            <a:r>
              <a:rPr lang="en-US" sz="2000" u="sng"/>
              <a:t>He saw a very sick person</a:t>
            </a:r>
          </a:p>
          <a:p>
            <a:pPr marL="990600" lvl="1" indent="-533400">
              <a:lnSpc>
                <a:spcPct val="90000"/>
              </a:lnSpc>
            </a:pPr>
            <a:r>
              <a:rPr lang="en-US" sz="2000" u="sng"/>
              <a:t>He saw a dead body</a:t>
            </a:r>
            <a:r>
              <a:rPr lang="en-US" sz="2000"/>
              <a:t>.</a:t>
            </a:r>
          </a:p>
          <a:p>
            <a:pPr marL="609600" indent="-609600">
              <a:lnSpc>
                <a:spcPct val="90000"/>
              </a:lnSpc>
            </a:pPr>
            <a:r>
              <a:rPr lang="en-US" sz="2400"/>
              <a:t>Siddhartha had never before been aware of human suffering.</a:t>
            </a:r>
          </a:p>
          <a:p>
            <a:pPr marL="609600" indent="-609600">
              <a:lnSpc>
                <a:spcPct val="90000"/>
              </a:lnSpc>
            </a:pPr>
            <a:r>
              <a:rPr lang="en-US" sz="2400"/>
              <a:t>He felt his life was a lie and abandoned it to become an ascetic, or wandering holy man in an attempt to find a way to end human suffering. </a:t>
            </a:r>
            <a:endParaRPr lang="en-US" sz="2400" b="1"/>
          </a:p>
        </p:txBody>
      </p:sp>
      <p:pic>
        <p:nvPicPr>
          <p:cNvPr id="101380" name="Picture 4" descr="starving"/>
          <p:cNvPicPr>
            <a:picLocks noChangeAspect="1" noChangeArrowheads="1"/>
          </p:cNvPicPr>
          <p:nvPr/>
        </p:nvPicPr>
        <p:blipFill>
          <a:blip r:embed="rId2" cstate="print"/>
          <a:srcRect/>
          <a:stretch>
            <a:fillRect/>
          </a:stretch>
        </p:blipFill>
        <p:spPr bwMode="auto">
          <a:xfrm>
            <a:off x="7315200" y="0"/>
            <a:ext cx="1530350" cy="2362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01380"/>
                                        </p:tgtEl>
                                        <p:attrNameLst>
                                          <p:attrName>style.visibility</p:attrName>
                                        </p:attrNameLst>
                                      </p:cBhvr>
                                      <p:to>
                                        <p:strVal val="visible"/>
                                      </p:to>
                                    </p:set>
                                    <p:anim calcmode="lin" valueType="num">
                                      <p:cBhvr>
                                        <p:cTn id="7" dur="1000" fill="hold"/>
                                        <p:tgtEl>
                                          <p:spTgt spid="101380"/>
                                        </p:tgtEl>
                                        <p:attrNameLst>
                                          <p:attrName>ppt_w</p:attrName>
                                        </p:attrNameLst>
                                      </p:cBhvr>
                                      <p:tavLst>
                                        <p:tav tm="0">
                                          <p:val>
                                            <p:strVal val="#ppt_w*0.70"/>
                                          </p:val>
                                        </p:tav>
                                        <p:tav tm="100000">
                                          <p:val>
                                            <p:strVal val="#ppt_w"/>
                                          </p:val>
                                        </p:tav>
                                      </p:tavLst>
                                    </p:anim>
                                    <p:anim calcmode="lin" valueType="num">
                                      <p:cBhvr>
                                        <p:cTn id="8" dur="1000" fill="hold"/>
                                        <p:tgtEl>
                                          <p:spTgt spid="101380"/>
                                        </p:tgtEl>
                                        <p:attrNameLst>
                                          <p:attrName>ppt_h</p:attrName>
                                        </p:attrNameLst>
                                      </p:cBhvr>
                                      <p:tavLst>
                                        <p:tav tm="0">
                                          <p:val>
                                            <p:strVal val="#ppt_h"/>
                                          </p:val>
                                        </p:tav>
                                        <p:tav tm="100000">
                                          <p:val>
                                            <p:strVal val="#ppt_h"/>
                                          </p:val>
                                        </p:tav>
                                      </p:tavLst>
                                    </p:anim>
                                    <p:animEffect transition="in" filter="fade">
                                      <p:cBhvr>
                                        <p:cTn id="9" dur="1000"/>
                                        <p:tgtEl>
                                          <p:spTgt spid="1013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US"/>
              <a:t>Siddhartha Gautama</a:t>
            </a:r>
          </a:p>
        </p:txBody>
      </p:sp>
      <p:sp>
        <p:nvSpPr>
          <p:cNvPr id="102403" name="Rectangle 3"/>
          <p:cNvSpPr>
            <a:spLocks noGrp="1" noChangeArrowheads="1"/>
          </p:cNvSpPr>
          <p:nvPr>
            <p:ph type="body" idx="1"/>
          </p:nvPr>
        </p:nvSpPr>
        <p:spPr/>
        <p:txBody>
          <a:bodyPr/>
          <a:lstStyle/>
          <a:p>
            <a:pPr>
              <a:lnSpc>
                <a:spcPct val="80000"/>
              </a:lnSpc>
            </a:pPr>
            <a:r>
              <a:rPr lang="en-US" sz="2800" b="1" dirty="0"/>
              <a:t>Seeking Truth</a:t>
            </a:r>
          </a:p>
          <a:p>
            <a:pPr lvl="1">
              <a:lnSpc>
                <a:spcPct val="80000"/>
              </a:lnSpc>
            </a:pPr>
            <a:r>
              <a:rPr lang="en-US" sz="2400" dirty="0"/>
              <a:t>Siddhartha tried many different ways of achieving enlightenment.</a:t>
            </a:r>
          </a:p>
          <a:p>
            <a:pPr lvl="1">
              <a:lnSpc>
                <a:spcPct val="80000"/>
              </a:lnSpc>
            </a:pPr>
            <a:r>
              <a:rPr lang="en-US" sz="2400" dirty="0"/>
              <a:t>He tried mediation, fasting, physical discomfort, but none along worked for him. </a:t>
            </a:r>
          </a:p>
          <a:p>
            <a:pPr lvl="1">
              <a:lnSpc>
                <a:spcPct val="80000"/>
              </a:lnSpc>
            </a:pPr>
            <a:r>
              <a:rPr lang="en-US" sz="2400" dirty="0"/>
              <a:t>He almost starved himself to death at one point.  </a:t>
            </a:r>
          </a:p>
          <a:p>
            <a:pPr lvl="1">
              <a:lnSpc>
                <a:spcPct val="80000"/>
              </a:lnSpc>
            </a:pPr>
            <a:r>
              <a:rPr lang="en-US" sz="2400" dirty="0"/>
              <a:t>After that he knew he needed to try something different</a:t>
            </a:r>
            <a:r>
              <a:rPr lang="en-US" sz="2400" dirty="0" smtClean="0"/>
              <a:t>.</a:t>
            </a:r>
            <a:br>
              <a:rPr lang="en-US" sz="2400" dirty="0" smtClean="0"/>
            </a:br>
            <a:r>
              <a:rPr lang="en-US" sz="2400" dirty="0" smtClean="0"/>
              <a:t> </a:t>
            </a:r>
            <a:endParaRPr lang="en-US" sz="2400" dirty="0"/>
          </a:p>
          <a:p>
            <a:pPr>
              <a:lnSpc>
                <a:spcPct val="80000"/>
              </a:lnSpc>
            </a:pPr>
            <a:r>
              <a:rPr lang="en-US" sz="2800" b="1" dirty="0"/>
              <a:t>Enlightenment</a:t>
            </a:r>
          </a:p>
          <a:p>
            <a:pPr lvl="1">
              <a:lnSpc>
                <a:spcPct val="80000"/>
              </a:lnSpc>
            </a:pPr>
            <a:r>
              <a:rPr lang="en-US" sz="2400" dirty="0"/>
              <a:t>Siddhartha decided that he would meditate until he discovered the way to end human suffering.</a:t>
            </a:r>
            <a:r>
              <a:rPr lang="en-US" sz="2400" u="sng" dirty="0"/>
              <a:t> </a:t>
            </a:r>
          </a:p>
          <a:p>
            <a:pPr lvl="1">
              <a:lnSpc>
                <a:spcPct val="80000"/>
              </a:lnSpc>
            </a:pPr>
            <a:r>
              <a:rPr lang="en-US" sz="2400" b="1" dirty="0"/>
              <a:t>Bodhi Tree: </a:t>
            </a:r>
            <a:r>
              <a:rPr lang="en-US" sz="2400" dirty="0"/>
              <a:t>He sat under a Bodhi tree </a:t>
            </a:r>
            <a:r>
              <a:rPr lang="en-US" sz="2400" dirty="0" smtClean="0"/>
              <a:t>and he </a:t>
            </a:r>
            <a:r>
              <a:rPr lang="en-US" sz="2400" dirty="0"/>
              <a:t>mediated for 40 days amidst temptation, and at the end said that he was “awake” he had achieved, Nirvana, or Enlightenment.  This is when he became the </a:t>
            </a:r>
            <a:r>
              <a:rPr lang="en-US" sz="2400" b="1" dirty="0"/>
              <a:t>Buddha</a:t>
            </a:r>
            <a:r>
              <a:rPr lang="en-US" sz="2400" dirty="0"/>
              <a:t>, or enlightened one. </a:t>
            </a:r>
          </a:p>
          <a:p>
            <a:pPr>
              <a:lnSpc>
                <a:spcPct val="80000"/>
              </a:lnSpc>
            </a:pPr>
            <a:endParaRPr lang="en-US" sz="2800" dirty="0"/>
          </a:p>
        </p:txBody>
      </p:sp>
      <p:pic>
        <p:nvPicPr>
          <p:cNvPr id="102404" name="Picture 4" descr="image003"/>
          <p:cNvPicPr>
            <a:picLocks noChangeAspect="1" noChangeArrowheads="1"/>
          </p:cNvPicPr>
          <p:nvPr/>
        </p:nvPicPr>
        <p:blipFill>
          <a:blip r:embed="rId2" cstate="print"/>
          <a:srcRect/>
          <a:stretch>
            <a:fillRect/>
          </a:stretch>
        </p:blipFill>
        <p:spPr bwMode="auto">
          <a:xfrm>
            <a:off x="6400800" y="0"/>
            <a:ext cx="2381250" cy="15716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02404"/>
                                        </p:tgtEl>
                                        <p:attrNameLst>
                                          <p:attrName>style.visibility</p:attrName>
                                        </p:attrNameLst>
                                      </p:cBhvr>
                                      <p:to>
                                        <p:strVal val="visible"/>
                                      </p:to>
                                    </p:set>
                                    <p:anim calcmode="lin" valueType="num">
                                      <p:cBhvr>
                                        <p:cTn id="7" dur="1000" fill="hold"/>
                                        <p:tgtEl>
                                          <p:spTgt spid="102404"/>
                                        </p:tgtEl>
                                        <p:attrNameLst>
                                          <p:attrName>ppt_w</p:attrName>
                                        </p:attrNameLst>
                                      </p:cBhvr>
                                      <p:tavLst>
                                        <p:tav tm="0">
                                          <p:val>
                                            <p:strVal val="#ppt_w*0.70"/>
                                          </p:val>
                                        </p:tav>
                                        <p:tav tm="100000">
                                          <p:val>
                                            <p:strVal val="#ppt_w"/>
                                          </p:val>
                                        </p:tav>
                                      </p:tavLst>
                                    </p:anim>
                                    <p:anim calcmode="lin" valueType="num">
                                      <p:cBhvr>
                                        <p:cTn id="8" dur="1000" fill="hold"/>
                                        <p:tgtEl>
                                          <p:spTgt spid="102404"/>
                                        </p:tgtEl>
                                        <p:attrNameLst>
                                          <p:attrName>ppt_h</p:attrName>
                                        </p:attrNameLst>
                                      </p:cBhvr>
                                      <p:tavLst>
                                        <p:tav tm="0">
                                          <p:val>
                                            <p:strVal val="#ppt_h"/>
                                          </p:val>
                                        </p:tav>
                                        <p:tav tm="100000">
                                          <p:val>
                                            <p:strVal val="#ppt_h"/>
                                          </p:val>
                                        </p:tav>
                                      </p:tavLst>
                                    </p:anim>
                                    <p:animEffect transition="in" filter="fade">
                                      <p:cBhvr>
                                        <p:cTn id="9" dur="1000"/>
                                        <p:tgtEl>
                                          <p:spTgt spid="1024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en-US"/>
              <a:t>Teachings of the Buddha</a:t>
            </a:r>
          </a:p>
        </p:txBody>
      </p:sp>
      <p:sp>
        <p:nvSpPr>
          <p:cNvPr id="103427" name="Rectangle 3"/>
          <p:cNvSpPr>
            <a:spLocks noGrp="1" noChangeArrowheads="1"/>
          </p:cNvSpPr>
          <p:nvPr>
            <p:ph type="body" idx="1"/>
          </p:nvPr>
        </p:nvSpPr>
        <p:spPr>
          <a:xfrm>
            <a:off x="142875" y="1222375"/>
            <a:ext cx="5953125" cy="5480050"/>
          </a:xfrm>
        </p:spPr>
        <p:txBody>
          <a:bodyPr/>
          <a:lstStyle/>
          <a:p>
            <a:pPr>
              <a:lnSpc>
                <a:spcPct val="90000"/>
              </a:lnSpc>
            </a:pPr>
            <a:r>
              <a:rPr lang="en-US" sz="2800"/>
              <a:t>The Buddha gave his first sermon in the deer park where he taught the four main ideas of his teachings</a:t>
            </a:r>
          </a:p>
          <a:p>
            <a:pPr>
              <a:lnSpc>
                <a:spcPct val="90000"/>
              </a:lnSpc>
            </a:pPr>
            <a:r>
              <a:rPr lang="en-US" sz="2800"/>
              <a:t>Four Noble Truths</a:t>
            </a:r>
          </a:p>
          <a:p>
            <a:pPr lvl="1">
              <a:lnSpc>
                <a:spcPct val="90000"/>
              </a:lnSpc>
            </a:pPr>
            <a:r>
              <a:rPr lang="en-US" sz="2400"/>
              <a:t>All life is full of suffering</a:t>
            </a:r>
          </a:p>
          <a:p>
            <a:pPr lvl="1">
              <a:lnSpc>
                <a:spcPct val="90000"/>
              </a:lnSpc>
            </a:pPr>
            <a:r>
              <a:rPr lang="en-US" sz="2400"/>
              <a:t>We suffer because we desire things that are illusions. We want material possessions</a:t>
            </a:r>
          </a:p>
          <a:p>
            <a:pPr lvl="1">
              <a:lnSpc>
                <a:spcPct val="90000"/>
              </a:lnSpc>
            </a:pPr>
            <a:r>
              <a:rPr lang="en-US" sz="2400"/>
              <a:t>The way to not suffer is to overcome our desires</a:t>
            </a:r>
          </a:p>
          <a:p>
            <a:pPr lvl="1">
              <a:lnSpc>
                <a:spcPct val="90000"/>
              </a:lnSpc>
            </a:pPr>
            <a:r>
              <a:rPr lang="en-US" sz="2400"/>
              <a:t>To do that, one must follow the Eightfold path, or Middle Way</a:t>
            </a:r>
          </a:p>
        </p:txBody>
      </p:sp>
      <p:pic>
        <p:nvPicPr>
          <p:cNvPr id="103428" name="Picture 4" descr="http://figal-sensei.org/hist157/Textbook/Aux/graphics/ch2/15.jpg"/>
          <p:cNvPicPr>
            <a:picLocks noChangeAspect="1" noChangeArrowheads="1"/>
          </p:cNvPicPr>
          <p:nvPr/>
        </p:nvPicPr>
        <p:blipFill>
          <a:blip r:embed="rId2" r:link="rId3" cstate="print"/>
          <a:srcRect/>
          <a:stretch>
            <a:fillRect/>
          </a:stretch>
        </p:blipFill>
        <p:spPr bwMode="auto">
          <a:xfrm>
            <a:off x="6172200" y="1295400"/>
            <a:ext cx="2674938" cy="4724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03428"/>
                                        </p:tgtEl>
                                        <p:attrNameLst>
                                          <p:attrName>style.visibility</p:attrName>
                                        </p:attrNameLst>
                                      </p:cBhvr>
                                      <p:to>
                                        <p:strVal val="visible"/>
                                      </p:to>
                                    </p:set>
                                    <p:anim calcmode="lin" valueType="num">
                                      <p:cBhvr>
                                        <p:cTn id="7" dur="1000" fill="hold"/>
                                        <p:tgtEl>
                                          <p:spTgt spid="103428"/>
                                        </p:tgtEl>
                                        <p:attrNameLst>
                                          <p:attrName>ppt_w</p:attrName>
                                        </p:attrNameLst>
                                      </p:cBhvr>
                                      <p:tavLst>
                                        <p:tav tm="0">
                                          <p:val>
                                            <p:strVal val="#ppt_w*0.70"/>
                                          </p:val>
                                        </p:tav>
                                        <p:tav tm="100000">
                                          <p:val>
                                            <p:strVal val="#ppt_w"/>
                                          </p:val>
                                        </p:tav>
                                      </p:tavLst>
                                    </p:anim>
                                    <p:anim calcmode="lin" valueType="num">
                                      <p:cBhvr>
                                        <p:cTn id="8" dur="1000" fill="hold"/>
                                        <p:tgtEl>
                                          <p:spTgt spid="103428"/>
                                        </p:tgtEl>
                                        <p:attrNameLst>
                                          <p:attrName>ppt_h</p:attrName>
                                        </p:attrNameLst>
                                      </p:cBhvr>
                                      <p:tavLst>
                                        <p:tav tm="0">
                                          <p:val>
                                            <p:strVal val="#ppt_h"/>
                                          </p:val>
                                        </p:tav>
                                        <p:tav tm="100000">
                                          <p:val>
                                            <p:strVal val="#ppt_h"/>
                                          </p:val>
                                        </p:tav>
                                      </p:tavLst>
                                    </p:anim>
                                    <p:animEffect transition="in" filter="fade">
                                      <p:cBhvr>
                                        <p:cTn id="9" dur="1000"/>
                                        <p:tgtEl>
                                          <p:spTgt spid="1034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a:t>Achievement of Nirvana</a:t>
            </a:r>
          </a:p>
        </p:txBody>
      </p:sp>
      <p:sp>
        <p:nvSpPr>
          <p:cNvPr id="66563" name="Rectangle 3"/>
          <p:cNvSpPr>
            <a:spLocks noGrp="1" noChangeArrowheads="1"/>
          </p:cNvSpPr>
          <p:nvPr>
            <p:ph type="body" idx="1"/>
          </p:nvPr>
        </p:nvSpPr>
        <p:spPr>
          <a:xfrm>
            <a:off x="142875" y="1222375"/>
            <a:ext cx="4733925" cy="5480050"/>
          </a:xfrm>
        </p:spPr>
        <p:txBody>
          <a:bodyPr/>
          <a:lstStyle/>
          <a:p>
            <a:r>
              <a:rPr lang="en-US" sz="2800"/>
              <a:t>8-step process to escape wheel of suffering</a:t>
            </a:r>
          </a:p>
          <a:p>
            <a:pPr lvl="1"/>
            <a:r>
              <a:rPr lang="en-US" sz="2400"/>
              <a:t>Included non-violence, rejection of selfish desires, cultivating compassion and honesty, cleansing mind of evil thoughts, etc.</a:t>
            </a:r>
          </a:p>
          <a:p>
            <a:pPr lvl="1"/>
            <a:r>
              <a:rPr lang="en-US" sz="2400"/>
              <a:t>Nirvana—permanent escape from wheel of suffering</a:t>
            </a:r>
          </a:p>
          <a:p>
            <a:pPr lvl="1"/>
            <a:r>
              <a:rPr lang="en-US" sz="2400"/>
              <a:t>Attainment of permanent peace and tranquility</a:t>
            </a:r>
          </a:p>
        </p:txBody>
      </p:sp>
      <p:pic>
        <p:nvPicPr>
          <p:cNvPr id="66564" name="Picture 4" descr="buddha5"/>
          <p:cNvPicPr>
            <a:picLocks noChangeAspect="1" noChangeArrowheads="1"/>
          </p:cNvPicPr>
          <p:nvPr/>
        </p:nvPicPr>
        <p:blipFill>
          <a:blip r:embed="rId2" cstate="print"/>
          <a:srcRect/>
          <a:stretch>
            <a:fillRect/>
          </a:stretch>
        </p:blipFill>
        <p:spPr bwMode="auto">
          <a:xfrm>
            <a:off x="4800600" y="2743200"/>
            <a:ext cx="4343400" cy="3259138"/>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n-US"/>
              <a:t>The Eightfold Path (Middle Way)</a:t>
            </a:r>
          </a:p>
        </p:txBody>
      </p:sp>
      <p:sp>
        <p:nvSpPr>
          <p:cNvPr id="104451" name="Rectangle 3"/>
          <p:cNvSpPr>
            <a:spLocks noGrp="1" noChangeArrowheads="1"/>
          </p:cNvSpPr>
          <p:nvPr>
            <p:ph type="body" idx="1"/>
          </p:nvPr>
        </p:nvSpPr>
        <p:spPr/>
        <p:txBody>
          <a:bodyPr/>
          <a:lstStyle/>
          <a:p>
            <a:pPr>
              <a:lnSpc>
                <a:spcPct val="80000"/>
              </a:lnSpc>
              <a:buFontTx/>
              <a:buNone/>
            </a:pPr>
            <a:r>
              <a:rPr lang="en-US" sz="2800" b="1"/>
              <a:t>1</a:t>
            </a:r>
            <a:r>
              <a:rPr lang="en-US" sz="2800"/>
              <a:t>.   </a:t>
            </a:r>
            <a:r>
              <a:rPr lang="en-US" sz="2800">
                <a:solidFill>
                  <a:schemeClr val="folHlink"/>
                </a:solidFill>
              </a:rPr>
              <a:t>Right view</a:t>
            </a:r>
            <a:r>
              <a:rPr lang="en-US" sz="2800"/>
              <a:t> - One must understand the four noble truths.</a:t>
            </a:r>
          </a:p>
          <a:p>
            <a:pPr>
              <a:lnSpc>
                <a:spcPct val="80000"/>
              </a:lnSpc>
              <a:buFontTx/>
              <a:buNone/>
            </a:pPr>
            <a:r>
              <a:rPr lang="en-US" sz="2800" b="1"/>
              <a:t>2.</a:t>
            </a:r>
            <a:r>
              <a:rPr lang="en-US" sz="2800"/>
              <a:t> </a:t>
            </a:r>
            <a:r>
              <a:rPr lang="en-US" sz="2800">
                <a:solidFill>
                  <a:schemeClr val="folHlink"/>
                </a:solidFill>
              </a:rPr>
              <a:t>Right intention</a:t>
            </a:r>
            <a:r>
              <a:rPr lang="en-US" sz="2800"/>
              <a:t> - Know what you really want</a:t>
            </a:r>
          </a:p>
          <a:p>
            <a:pPr>
              <a:lnSpc>
                <a:spcPct val="80000"/>
              </a:lnSpc>
              <a:buFontTx/>
              <a:buNone/>
            </a:pPr>
            <a:r>
              <a:rPr lang="en-US" sz="2800" b="1"/>
              <a:t>3.</a:t>
            </a:r>
            <a:r>
              <a:rPr lang="en-US" sz="2800"/>
              <a:t> Right speech - Speak truth and speak well of others.</a:t>
            </a:r>
          </a:p>
          <a:p>
            <a:pPr>
              <a:lnSpc>
                <a:spcPct val="80000"/>
              </a:lnSpc>
              <a:buFontTx/>
              <a:buNone/>
            </a:pPr>
            <a:r>
              <a:rPr lang="en-US" sz="2800" b="1"/>
              <a:t>4.</a:t>
            </a:r>
            <a:r>
              <a:rPr lang="en-US" sz="2800"/>
              <a:t> </a:t>
            </a:r>
            <a:r>
              <a:rPr lang="en-US" sz="2800">
                <a:solidFill>
                  <a:schemeClr val="folHlink"/>
                </a:solidFill>
              </a:rPr>
              <a:t>Right action</a:t>
            </a:r>
            <a:r>
              <a:rPr lang="en-US" sz="2800"/>
              <a:t> -  Do not kill, steal, lie, be unchaste, or take drugs or alcohol.</a:t>
            </a:r>
          </a:p>
          <a:p>
            <a:pPr>
              <a:lnSpc>
                <a:spcPct val="80000"/>
              </a:lnSpc>
              <a:buFontTx/>
              <a:buNone/>
            </a:pPr>
            <a:r>
              <a:rPr lang="en-US" sz="2800" b="1"/>
              <a:t>5.</a:t>
            </a:r>
            <a:r>
              <a:rPr lang="en-US" sz="2800"/>
              <a:t> </a:t>
            </a:r>
            <a:r>
              <a:rPr lang="en-US" sz="2800">
                <a:solidFill>
                  <a:schemeClr val="folHlink"/>
                </a:solidFill>
              </a:rPr>
              <a:t>Right livelihood</a:t>
            </a:r>
            <a:r>
              <a:rPr lang="en-US" sz="2800"/>
              <a:t> - Don’t do a job that harms others. </a:t>
            </a:r>
          </a:p>
          <a:p>
            <a:pPr>
              <a:lnSpc>
                <a:spcPct val="80000"/>
              </a:lnSpc>
              <a:buFontTx/>
              <a:buNone/>
            </a:pPr>
            <a:r>
              <a:rPr lang="en-US" sz="2800" b="1"/>
              <a:t>6.</a:t>
            </a:r>
            <a:r>
              <a:rPr lang="en-US" sz="2800"/>
              <a:t> </a:t>
            </a:r>
            <a:r>
              <a:rPr lang="en-US" sz="2800">
                <a:solidFill>
                  <a:schemeClr val="folHlink"/>
                </a:solidFill>
              </a:rPr>
              <a:t>Right effort</a:t>
            </a:r>
            <a:r>
              <a:rPr lang="en-US" sz="2800"/>
              <a:t> - Do your best, always</a:t>
            </a:r>
          </a:p>
          <a:p>
            <a:pPr>
              <a:lnSpc>
                <a:spcPct val="80000"/>
              </a:lnSpc>
              <a:buFontTx/>
              <a:buNone/>
            </a:pPr>
            <a:r>
              <a:rPr lang="en-US" sz="2800" b="1"/>
              <a:t>7.</a:t>
            </a:r>
            <a:r>
              <a:rPr lang="en-US" sz="2800"/>
              <a:t> </a:t>
            </a:r>
            <a:r>
              <a:rPr lang="en-US" sz="2800">
                <a:solidFill>
                  <a:schemeClr val="folHlink"/>
                </a:solidFill>
              </a:rPr>
              <a:t>Right mindfulness</a:t>
            </a:r>
            <a:r>
              <a:rPr lang="en-US" sz="2800"/>
              <a:t> - Keep control of yourself and your urges.</a:t>
            </a:r>
          </a:p>
          <a:p>
            <a:pPr>
              <a:lnSpc>
                <a:spcPct val="80000"/>
              </a:lnSpc>
              <a:buFontTx/>
              <a:buNone/>
            </a:pPr>
            <a:r>
              <a:rPr lang="en-US" sz="2800" b="1"/>
              <a:t>8.</a:t>
            </a:r>
            <a:r>
              <a:rPr lang="en-US" sz="2800"/>
              <a:t> </a:t>
            </a:r>
            <a:r>
              <a:rPr lang="en-US" sz="2800">
                <a:solidFill>
                  <a:schemeClr val="folHlink"/>
                </a:solidFill>
              </a:rPr>
              <a:t>Right concentration</a:t>
            </a:r>
            <a:r>
              <a:rPr lang="en-US" sz="2800"/>
              <a:t> - One must meditate to understand the world.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a:t>Buddha’s Life</a:t>
            </a:r>
          </a:p>
        </p:txBody>
      </p:sp>
      <p:sp>
        <p:nvSpPr>
          <p:cNvPr id="67587" name="Rectangle 3"/>
          <p:cNvSpPr>
            <a:spLocks noGrp="1" noChangeArrowheads="1"/>
          </p:cNvSpPr>
          <p:nvPr>
            <p:ph type="body" idx="1"/>
          </p:nvPr>
        </p:nvSpPr>
        <p:spPr>
          <a:xfrm>
            <a:off x="142875" y="1222375"/>
            <a:ext cx="5267325" cy="5480050"/>
          </a:xfrm>
        </p:spPr>
        <p:txBody>
          <a:bodyPr/>
          <a:lstStyle/>
          <a:p>
            <a:r>
              <a:rPr lang="en-US" sz="2800"/>
              <a:t>Buddha practices what he preached</a:t>
            </a:r>
          </a:p>
          <a:p>
            <a:pPr lvl="1"/>
            <a:r>
              <a:rPr lang="en-US" sz="2400"/>
              <a:t>Only owned simple robe, walking stick, and wooden bowl</a:t>
            </a:r>
          </a:p>
          <a:p>
            <a:pPr lvl="1"/>
            <a:r>
              <a:rPr lang="en-US" sz="2400"/>
              <a:t>Always slept outside and walked everywhere he went</a:t>
            </a:r>
          </a:p>
          <a:p>
            <a:pPr lvl="1"/>
            <a:r>
              <a:rPr lang="en-US" sz="2400"/>
              <a:t>Presented his creed in a simple language</a:t>
            </a:r>
          </a:p>
          <a:p>
            <a:pPr lvl="1"/>
            <a:r>
              <a:rPr lang="en-US" sz="2400"/>
              <a:t>Treated all persons equally</a:t>
            </a:r>
          </a:p>
          <a:p>
            <a:pPr lvl="1"/>
            <a:r>
              <a:rPr lang="en-US" sz="2400"/>
              <a:t>Many people attracted to him as a result</a:t>
            </a:r>
          </a:p>
          <a:p>
            <a:pPr lvl="2"/>
            <a:r>
              <a:rPr lang="en-US" sz="2000"/>
              <a:t>Millions of converts across Asia</a:t>
            </a:r>
          </a:p>
        </p:txBody>
      </p:sp>
      <p:pic>
        <p:nvPicPr>
          <p:cNvPr id="67588" name="Picture 4" descr="buddha6"/>
          <p:cNvPicPr>
            <a:picLocks noChangeAspect="1" noChangeArrowheads="1"/>
          </p:cNvPicPr>
          <p:nvPr/>
        </p:nvPicPr>
        <p:blipFill>
          <a:blip r:embed="rId2" cstate="print"/>
          <a:srcRect/>
          <a:stretch>
            <a:fillRect/>
          </a:stretch>
        </p:blipFill>
        <p:spPr bwMode="auto">
          <a:xfrm>
            <a:off x="5486400" y="1295400"/>
            <a:ext cx="3279775" cy="47244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n-US"/>
              <a:t>Teachings</a:t>
            </a:r>
          </a:p>
        </p:txBody>
      </p:sp>
      <p:sp>
        <p:nvSpPr>
          <p:cNvPr id="106499" name="Rectangle 3"/>
          <p:cNvSpPr>
            <a:spLocks noGrp="1" noChangeArrowheads="1"/>
          </p:cNvSpPr>
          <p:nvPr>
            <p:ph type="body" idx="1"/>
          </p:nvPr>
        </p:nvSpPr>
        <p:spPr/>
        <p:txBody>
          <a:bodyPr/>
          <a:lstStyle/>
          <a:p>
            <a:pPr>
              <a:lnSpc>
                <a:spcPct val="90000"/>
              </a:lnSpc>
            </a:pPr>
            <a:r>
              <a:rPr lang="en-US" sz="2400" b="1">
                <a:solidFill>
                  <a:schemeClr val="folHlink"/>
                </a:solidFill>
              </a:rPr>
              <a:t>Caste System</a:t>
            </a:r>
            <a:r>
              <a:rPr lang="en-US" sz="2400"/>
              <a:t>: The Buddha rejected the caste system.  He said all people were capable of achieving enlightenment in one lifetime.  Although not everyone did, so Buddhism does believe in reincarnation. </a:t>
            </a:r>
          </a:p>
          <a:p>
            <a:pPr>
              <a:lnSpc>
                <a:spcPct val="90000"/>
              </a:lnSpc>
            </a:pPr>
            <a:r>
              <a:rPr lang="en-US" sz="2400" b="1">
                <a:solidFill>
                  <a:schemeClr val="folHlink"/>
                </a:solidFill>
              </a:rPr>
              <a:t>Ahinsa</a:t>
            </a:r>
            <a:r>
              <a:rPr lang="en-US" sz="2400" b="1"/>
              <a:t>: </a:t>
            </a:r>
            <a:r>
              <a:rPr lang="en-US" sz="2400"/>
              <a:t>Taught non-violence, same as Hinduism</a:t>
            </a:r>
          </a:p>
          <a:p>
            <a:pPr>
              <a:lnSpc>
                <a:spcPct val="90000"/>
              </a:lnSpc>
            </a:pPr>
            <a:r>
              <a:rPr lang="en-US" sz="2400" b="1">
                <a:solidFill>
                  <a:schemeClr val="folHlink"/>
                </a:solidFill>
              </a:rPr>
              <a:t>Meditation</a:t>
            </a:r>
            <a:r>
              <a:rPr lang="en-US" sz="2400" b="1"/>
              <a:t>: </a:t>
            </a:r>
            <a:r>
              <a:rPr lang="en-US" sz="2400"/>
              <a:t>Taught that one should meditate.  Yoga and Martial arts are seen as a form of mediation. </a:t>
            </a:r>
          </a:p>
          <a:p>
            <a:pPr>
              <a:lnSpc>
                <a:spcPct val="90000"/>
              </a:lnSpc>
            </a:pPr>
            <a:r>
              <a:rPr lang="en-US" sz="2400" b="1">
                <a:solidFill>
                  <a:schemeClr val="folHlink"/>
                </a:solidFill>
              </a:rPr>
              <a:t>Reincarnation</a:t>
            </a:r>
            <a:r>
              <a:rPr lang="en-US" sz="2400"/>
              <a:t>: The Buddha taught the belief of Samsara, or Reincarnation.  As long as one is tied to material possessions of this earth and does not achieve enlightenment then one will have suffering. </a:t>
            </a:r>
          </a:p>
          <a:p>
            <a:pPr>
              <a:lnSpc>
                <a:spcPct val="90000"/>
              </a:lnSpc>
            </a:pPr>
            <a:r>
              <a:rPr lang="en-US" sz="2400" b="1">
                <a:solidFill>
                  <a:schemeClr val="folHlink"/>
                </a:solidFill>
              </a:rPr>
              <a:t>Nirvana</a:t>
            </a:r>
            <a:r>
              <a:rPr lang="en-US" sz="2400" b="1"/>
              <a:t>: </a:t>
            </a:r>
            <a:r>
              <a:rPr lang="en-US" sz="2400"/>
              <a:t>The ultimate goal of Buddhism, to be released from the cycle of death and rebirth.</a:t>
            </a:r>
            <a:endParaRPr lang="en-US" sz="2400" b="1"/>
          </a:p>
          <a:p>
            <a:pPr>
              <a:lnSpc>
                <a:spcPct val="90000"/>
              </a:lnSpc>
            </a:pPr>
            <a:endParaRPr lang="en-US" sz="240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n-US"/>
              <a:t>Spread of Buddhism</a:t>
            </a:r>
          </a:p>
        </p:txBody>
      </p:sp>
      <p:sp>
        <p:nvSpPr>
          <p:cNvPr id="105475" name="Rectangle 3"/>
          <p:cNvSpPr>
            <a:spLocks noGrp="1" noChangeArrowheads="1"/>
          </p:cNvSpPr>
          <p:nvPr>
            <p:ph type="body" idx="1"/>
          </p:nvPr>
        </p:nvSpPr>
        <p:spPr>
          <a:xfrm>
            <a:off x="142875" y="1222375"/>
            <a:ext cx="4886325" cy="5480050"/>
          </a:xfrm>
        </p:spPr>
        <p:txBody>
          <a:bodyPr/>
          <a:lstStyle/>
          <a:p>
            <a:pPr>
              <a:lnSpc>
                <a:spcPct val="90000"/>
              </a:lnSpc>
            </a:pPr>
            <a:r>
              <a:rPr lang="en-US" sz="2800" b="1">
                <a:solidFill>
                  <a:schemeClr val="folHlink"/>
                </a:solidFill>
              </a:rPr>
              <a:t>Convents and Monasteries</a:t>
            </a:r>
            <a:r>
              <a:rPr lang="en-US" sz="2800"/>
              <a:t>: The Buddha had many followers, both men and women.  He did not discriminate based on gender.</a:t>
            </a:r>
          </a:p>
          <a:p>
            <a:pPr>
              <a:lnSpc>
                <a:spcPct val="90000"/>
              </a:lnSpc>
            </a:pPr>
            <a:r>
              <a:rPr lang="en-US" sz="2800" b="1">
                <a:solidFill>
                  <a:schemeClr val="folHlink"/>
                </a:solidFill>
              </a:rPr>
              <a:t>Death of the Buddha</a:t>
            </a:r>
            <a:r>
              <a:rPr lang="en-US" sz="2800"/>
              <a:t>: He died of food poisoning at the home of a friend. </a:t>
            </a:r>
          </a:p>
          <a:p>
            <a:pPr>
              <a:lnSpc>
                <a:spcPct val="90000"/>
              </a:lnSpc>
            </a:pPr>
            <a:r>
              <a:rPr lang="en-US" sz="2800" b="1">
                <a:solidFill>
                  <a:schemeClr val="folHlink"/>
                </a:solidFill>
              </a:rPr>
              <a:t>Scriptures</a:t>
            </a:r>
            <a:r>
              <a:rPr lang="en-US" sz="2800"/>
              <a:t>: His teachings were collected in the </a:t>
            </a:r>
            <a:r>
              <a:rPr lang="en-US" sz="2800" b="1">
                <a:solidFill>
                  <a:schemeClr val="folHlink"/>
                </a:solidFill>
              </a:rPr>
              <a:t>Tripitika</a:t>
            </a:r>
            <a:r>
              <a:rPr lang="en-US" sz="2800"/>
              <a:t>, or three baskets of wisdom.</a:t>
            </a:r>
          </a:p>
          <a:p>
            <a:pPr>
              <a:lnSpc>
                <a:spcPct val="90000"/>
              </a:lnSpc>
            </a:pPr>
            <a:endParaRPr lang="en-US" sz="2800"/>
          </a:p>
        </p:txBody>
      </p:sp>
      <p:pic>
        <p:nvPicPr>
          <p:cNvPr id="105476" name="Picture 4" descr="Mandala_gross"/>
          <p:cNvPicPr>
            <a:picLocks noChangeAspect="1" noChangeArrowheads="1"/>
          </p:cNvPicPr>
          <p:nvPr/>
        </p:nvPicPr>
        <p:blipFill>
          <a:blip r:embed="rId2" cstate="print"/>
          <a:srcRect/>
          <a:stretch>
            <a:fillRect/>
          </a:stretch>
        </p:blipFill>
        <p:spPr bwMode="auto">
          <a:xfrm>
            <a:off x="4970463" y="914400"/>
            <a:ext cx="4173537" cy="5943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05476"/>
                                        </p:tgtEl>
                                        <p:attrNameLst>
                                          <p:attrName>style.visibility</p:attrName>
                                        </p:attrNameLst>
                                      </p:cBhvr>
                                      <p:to>
                                        <p:strVal val="visible"/>
                                      </p:to>
                                    </p:set>
                                    <p:anim calcmode="lin" valueType="num">
                                      <p:cBhvr>
                                        <p:cTn id="7" dur="1000" fill="hold"/>
                                        <p:tgtEl>
                                          <p:spTgt spid="105476"/>
                                        </p:tgtEl>
                                        <p:attrNameLst>
                                          <p:attrName>ppt_w</p:attrName>
                                        </p:attrNameLst>
                                      </p:cBhvr>
                                      <p:tavLst>
                                        <p:tav tm="0">
                                          <p:val>
                                            <p:strVal val="#ppt_w*0.70"/>
                                          </p:val>
                                        </p:tav>
                                        <p:tav tm="100000">
                                          <p:val>
                                            <p:strVal val="#ppt_w"/>
                                          </p:val>
                                        </p:tav>
                                      </p:tavLst>
                                    </p:anim>
                                    <p:anim calcmode="lin" valueType="num">
                                      <p:cBhvr>
                                        <p:cTn id="8" dur="1000" fill="hold"/>
                                        <p:tgtEl>
                                          <p:spTgt spid="105476"/>
                                        </p:tgtEl>
                                        <p:attrNameLst>
                                          <p:attrName>ppt_h</p:attrName>
                                        </p:attrNameLst>
                                      </p:cBhvr>
                                      <p:tavLst>
                                        <p:tav tm="0">
                                          <p:val>
                                            <p:strVal val="#ppt_h"/>
                                          </p:val>
                                        </p:tav>
                                        <p:tav tm="100000">
                                          <p:val>
                                            <p:strVal val="#ppt_h"/>
                                          </p:val>
                                        </p:tav>
                                      </p:tavLst>
                                    </p:anim>
                                    <p:animEffect transition="in" filter="fade">
                                      <p:cBhvr>
                                        <p:cTn id="9" dur="1000"/>
                                        <p:tgtEl>
                                          <p:spTgt spid="1054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4"/>
          <p:cNvSpPr>
            <a:spLocks noGrp="1" noChangeArrowheads="1"/>
          </p:cNvSpPr>
          <p:nvPr>
            <p:ph type="title"/>
          </p:nvPr>
        </p:nvSpPr>
        <p:spPr/>
        <p:txBody>
          <a:bodyPr/>
          <a:lstStyle/>
          <a:p>
            <a:r>
              <a:rPr lang="en-US"/>
              <a:t>Mohenjo-Daro</a:t>
            </a:r>
          </a:p>
        </p:txBody>
      </p:sp>
      <p:pic>
        <p:nvPicPr>
          <p:cNvPr id="55301" name="Picture 5" descr="mohenjodarostreet"/>
          <p:cNvPicPr>
            <a:picLocks noChangeAspect="1" noChangeArrowheads="1"/>
          </p:cNvPicPr>
          <p:nvPr/>
        </p:nvPicPr>
        <p:blipFill>
          <a:blip r:embed="rId2" cstate="print"/>
          <a:srcRect/>
          <a:stretch>
            <a:fillRect/>
          </a:stretch>
        </p:blipFill>
        <p:spPr bwMode="auto">
          <a:xfrm>
            <a:off x="609600" y="2133600"/>
            <a:ext cx="3173413" cy="4362450"/>
          </a:xfrm>
          <a:prstGeom prst="rect">
            <a:avLst/>
          </a:prstGeom>
          <a:noFill/>
          <a:ln w="9525">
            <a:noFill/>
            <a:miter lim="800000"/>
            <a:headEnd/>
            <a:tailEnd/>
          </a:ln>
        </p:spPr>
      </p:pic>
      <p:pic>
        <p:nvPicPr>
          <p:cNvPr id="55302" name="Picture 6" descr="greatbath"/>
          <p:cNvPicPr>
            <a:picLocks noChangeAspect="1" noChangeArrowheads="1"/>
          </p:cNvPicPr>
          <p:nvPr/>
        </p:nvPicPr>
        <p:blipFill>
          <a:blip r:embed="rId3" cstate="print"/>
          <a:srcRect/>
          <a:stretch>
            <a:fillRect/>
          </a:stretch>
        </p:blipFill>
        <p:spPr bwMode="auto">
          <a:xfrm>
            <a:off x="4724400" y="1447800"/>
            <a:ext cx="4038600" cy="2747963"/>
          </a:xfrm>
          <a:prstGeom prst="rect">
            <a:avLst/>
          </a:prstGeom>
          <a:noFill/>
          <a:ln w="9525">
            <a:noFill/>
            <a:miter lim="800000"/>
            <a:headEnd/>
            <a:tailEnd/>
          </a:ln>
        </p:spPr>
      </p:pic>
      <p:sp>
        <p:nvSpPr>
          <p:cNvPr id="55303" name="Rectangle 7"/>
          <p:cNvSpPr>
            <a:spLocks noChangeArrowheads="1"/>
          </p:cNvSpPr>
          <p:nvPr/>
        </p:nvSpPr>
        <p:spPr bwMode="auto">
          <a:xfrm>
            <a:off x="4343400" y="4419600"/>
            <a:ext cx="4495800" cy="2101850"/>
          </a:xfrm>
          <a:prstGeom prst="rect">
            <a:avLst/>
          </a:prstGeom>
          <a:noFill/>
          <a:ln w="9525">
            <a:noFill/>
            <a:miter lim="800000"/>
            <a:headEnd/>
            <a:tailEnd/>
          </a:ln>
          <a:effectLst/>
        </p:spPr>
        <p:txBody>
          <a:bodyPr anchor="ctr">
            <a:spAutoFit/>
          </a:bodyPr>
          <a:lstStyle/>
          <a:p>
            <a:r>
              <a:rPr lang="en-US" sz="2200" b="1">
                <a:solidFill>
                  <a:schemeClr val="accent1"/>
                </a:solidFill>
                <a:latin typeface="Comic Sans MS" pitchFamily="66" charset="0"/>
                <a:cs typeface="Times New Roman" pitchFamily="18" charset="0"/>
              </a:rPr>
              <a:t>Harappa and Mohenjo-Daro</a:t>
            </a:r>
            <a:endParaRPr lang="en-US" sz="2200">
              <a:solidFill>
                <a:schemeClr val="accent1"/>
              </a:solidFill>
              <a:latin typeface="Comic Sans MS" pitchFamily="66" charset="0"/>
            </a:endParaRPr>
          </a:p>
          <a:p>
            <a:pPr eaLnBrk="0" hangingPunct="0"/>
            <a:r>
              <a:rPr lang="en-US" sz="2200" b="1">
                <a:solidFill>
                  <a:schemeClr val="accent1"/>
                </a:solidFill>
                <a:latin typeface="Comic Sans MS" pitchFamily="66" charset="0"/>
                <a:cs typeface="Times New Roman" pitchFamily="18" charset="0"/>
              </a:rPr>
              <a:t>Population</a:t>
            </a:r>
            <a:r>
              <a:rPr lang="en-US" sz="2200">
                <a:solidFill>
                  <a:schemeClr val="accent1"/>
                </a:solidFill>
                <a:latin typeface="Comic Sans MS" pitchFamily="66" charset="0"/>
                <a:cs typeface="Times New Roman" pitchFamily="18" charset="0"/>
              </a:rPr>
              <a:t>: It is thought that </a:t>
            </a:r>
            <a:r>
              <a:rPr lang="en-US" sz="2200" u="sng">
                <a:solidFill>
                  <a:schemeClr val="accent1"/>
                </a:solidFill>
                <a:latin typeface="Comic Sans MS" pitchFamily="66" charset="0"/>
                <a:cs typeface="Times New Roman" pitchFamily="18" charset="0"/>
              </a:rPr>
              <a:t>Harappa had up to 35,000</a:t>
            </a:r>
            <a:r>
              <a:rPr lang="en-US" sz="2200">
                <a:solidFill>
                  <a:schemeClr val="accent1"/>
                </a:solidFill>
                <a:latin typeface="Comic Sans MS" pitchFamily="66" charset="0"/>
                <a:cs typeface="Times New Roman" pitchFamily="18" charset="0"/>
              </a:rPr>
              <a:t> people at its height and that </a:t>
            </a:r>
            <a:r>
              <a:rPr lang="en-US" sz="2200" u="sng">
                <a:solidFill>
                  <a:schemeClr val="accent1"/>
                </a:solidFill>
                <a:latin typeface="Comic Sans MS" pitchFamily="66" charset="0"/>
                <a:cs typeface="Times New Roman" pitchFamily="18" charset="0"/>
              </a:rPr>
              <a:t>Mohenjo-Daro has between 35,000-40,000 people. </a:t>
            </a:r>
            <a:endParaRPr lang="en-US" sz="2200" u="sng">
              <a:solidFill>
                <a:schemeClr val="accent1"/>
              </a:solidFill>
              <a:latin typeface="Comic Sans MS" pitchFamily="66" charset="0"/>
            </a:endParaRPr>
          </a:p>
        </p:txBody>
      </p:sp>
      <p:sp>
        <p:nvSpPr>
          <p:cNvPr id="55304" name="Rectangle 8"/>
          <p:cNvSpPr>
            <a:spLocks noChangeArrowheads="1"/>
          </p:cNvSpPr>
          <p:nvPr/>
        </p:nvSpPr>
        <p:spPr bwMode="auto">
          <a:xfrm>
            <a:off x="304800" y="1143000"/>
            <a:ext cx="4419600" cy="762000"/>
          </a:xfrm>
          <a:prstGeom prst="rect">
            <a:avLst/>
          </a:prstGeom>
          <a:noFill/>
          <a:ln w="9525">
            <a:noFill/>
            <a:miter lim="800000"/>
            <a:headEnd/>
            <a:tailEnd/>
          </a:ln>
          <a:effectLst/>
        </p:spPr>
        <p:txBody>
          <a:bodyPr anchor="ctr">
            <a:spAutoFit/>
          </a:bodyPr>
          <a:lstStyle/>
          <a:p>
            <a:r>
              <a:rPr lang="en-US" sz="2200" b="1">
                <a:solidFill>
                  <a:schemeClr val="accent1"/>
                </a:solidFill>
                <a:latin typeface="Comic Sans MS" pitchFamily="66" charset="0"/>
                <a:cs typeface="Times New Roman" pitchFamily="18" charset="0"/>
              </a:rPr>
              <a:t>Organization</a:t>
            </a:r>
            <a:r>
              <a:rPr lang="en-US" sz="2200">
                <a:solidFill>
                  <a:schemeClr val="accent1"/>
                </a:solidFill>
                <a:latin typeface="Comic Sans MS" pitchFamily="66" charset="0"/>
                <a:cs typeface="Times New Roman" pitchFamily="18" charset="0"/>
              </a:rPr>
              <a:t>: These cities were very carefully planned.  </a:t>
            </a:r>
            <a:endParaRPr lang="en-US" sz="2200">
              <a:solidFill>
                <a:schemeClr val="accent1"/>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5303"/>
                                        </p:tgtEl>
                                        <p:attrNameLst>
                                          <p:attrName>style.visibility</p:attrName>
                                        </p:attrNameLst>
                                      </p:cBhvr>
                                      <p:to>
                                        <p:strVal val="visible"/>
                                      </p:to>
                                    </p:set>
                                    <p:anim calcmode="lin" valueType="num">
                                      <p:cBhvr>
                                        <p:cTn id="7" dur="1000" fill="hold"/>
                                        <p:tgtEl>
                                          <p:spTgt spid="55303"/>
                                        </p:tgtEl>
                                        <p:attrNameLst>
                                          <p:attrName>ppt_w</p:attrName>
                                        </p:attrNameLst>
                                      </p:cBhvr>
                                      <p:tavLst>
                                        <p:tav tm="0">
                                          <p:val>
                                            <p:strVal val="#ppt_w*0.70"/>
                                          </p:val>
                                        </p:tav>
                                        <p:tav tm="100000">
                                          <p:val>
                                            <p:strVal val="#ppt_w"/>
                                          </p:val>
                                        </p:tav>
                                      </p:tavLst>
                                    </p:anim>
                                    <p:anim calcmode="lin" valueType="num">
                                      <p:cBhvr>
                                        <p:cTn id="8" dur="1000" fill="hold"/>
                                        <p:tgtEl>
                                          <p:spTgt spid="55303"/>
                                        </p:tgtEl>
                                        <p:attrNameLst>
                                          <p:attrName>ppt_h</p:attrName>
                                        </p:attrNameLst>
                                      </p:cBhvr>
                                      <p:tavLst>
                                        <p:tav tm="0">
                                          <p:val>
                                            <p:strVal val="#ppt_h"/>
                                          </p:val>
                                        </p:tav>
                                        <p:tav tm="100000">
                                          <p:val>
                                            <p:strVal val="#ppt_h"/>
                                          </p:val>
                                        </p:tav>
                                      </p:tavLst>
                                    </p:anim>
                                    <p:animEffect transition="in" filter="fade">
                                      <p:cBhvr>
                                        <p:cTn id="9" dur="1000"/>
                                        <p:tgtEl>
                                          <p:spTgt spid="5530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55304"/>
                                        </p:tgtEl>
                                        <p:attrNameLst>
                                          <p:attrName>style.visibility</p:attrName>
                                        </p:attrNameLst>
                                      </p:cBhvr>
                                      <p:to>
                                        <p:strVal val="visible"/>
                                      </p:to>
                                    </p:set>
                                    <p:anim calcmode="lin" valueType="num">
                                      <p:cBhvr>
                                        <p:cTn id="14" dur="1000" fill="hold"/>
                                        <p:tgtEl>
                                          <p:spTgt spid="55304"/>
                                        </p:tgtEl>
                                        <p:attrNameLst>
                                          <p:attrName>ppt_w</p:attrName>
                                        </p:attrNameLst>
                                      </p:cBhvr>
                                      <p:tavLst>
                                        <p:tav tm="0">
                                          <p:val>
                                            <p:strVal val="#ppt_w*0.70"/>
                                          </p:val>
                                        </p:tav>
                                        <p:tav tm="100000">
                                          <p:val>
                                            <p:strVal val="#ppt_w"/>
                                          </p:val>
                                        </p:tav>
                                      </p:tavLst>
                                    </p:anim>
                                    <p:anim calcmode="lin" valueType="num">
                                      <p:cBhvr>
                                        <p:cTn id="15" dur="1000" fill="hold"/>
                                        <p:tgtEl>
                                          <p:spTgt spid="55304"/>
                                        </p:tgtEl>
                                        <p:attrNameLst>
                                          <p:attrName>ppt_h</p:attrName>
                                        </p:attrNameLst>
                                      </p:cBhvr>
                                      <p:tavLst>
                                        <p:tav tm="0">
                                          <p:val>
                                            <p:strVal val="#ppt_h"/>
                                          </p:val>
                                        </p:tav>
                                        <p:tav tm="100000">
                                          <p:val>
                                            <p:strVal val="#ppt_h"/>
                                          </p:val>
                                        </p:tav>
                                      </p:tavLst>
                                    </p:anim>
                                    <p:animEffect transition="in" filter="fade">
                                      <p:cBhvr>
                                        <p:cTn id="16" dur="1000"/>
                                        <p:tgtEl>
                                          <p:spTgt spid="553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3" grpId="0"/>
      <p:bldP spid="5530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a:t>Buddhist Traditions</a:t>
            </a:r>
          </a:p>
        </p:txBody>
      </p:sp>
      <p:sp>
        <p:nvSpPr>
          <p:cNvPr id="68611" name="Rectangle 3"/>
          <p:cNvSpPr>
            <a:spLocks noGrp="1" noChangeArrowheads="1"/>
          </p:cNvSpPr>
          <p:nvPr>
            <p:ph type="body" idx="1"/>
          </p:nvPr>
        </p:nvSpPr>
        <p:spPr>
          <a:xfrm>
            <a:off x="4191000" y="1222375"/>
            <a:ext cx="4800600" cy="5480050"/>
          </a:xfrm>
        </p:spPr>
        <p:txBody>
          <a:bodyPr/>
          <a:lstStyle/>
          <a:p>
            <a:pPr>
              <a:lnSpc>
                <a:spcPct val="90000"/>
              </a:lnSpc>
            </a:pPr>
            <a:r>
              <a:rPr lang="en-US" sz="2400"/>
              <a:t>Buddhism ultimately split into 2 traditions</a:t>
            </a:r>
          </a:p>
          <a:p>
            <a:pPr>
              <a:lnSpc>
                <a:spcPct val="90000"/>
              </a:lnSpc>
            </a:pPr>
            <a:r>
              <a:rPr lang="en-US" sz="2400"/>
              <a:t>Theravada (Little Vehicle)</a:t>
            </a:r>
          </a:p>
          <a:p>
            <a:pPr lvl="1">
              <a:lnSpc>
                <a:spcPct val="90000"/>
              </a:lnSpc>
            </a:pPr>
            <a:r>
              <a:rPr lang="en-US" sz="2000"/>
              <a:t>Do not view Buddha as a god, was just a great man</a:t>
            </a:r>
          </a:p>
          <a:p>
            <a:pPr lvl="1">
              <a:lnSpc>
                <a:spcPct val="90000"/>
              </a:lnSpc>
            </a:pPr>
            <a:r>
              <a:rPr lang="en-US" sz="2000"/>
              <a:t>Strict practice and dediction</a:t>
            </a:r>
          </a:p>
          <a:p>
            <a:pPr>
              <a:lnSpc>
                <a:spcPct val="90000"/>
              </a:lnSpc>
            </a:pPr>
            <a:r>
              <a:rPr lang="en-US" sz="2400"/>
              <a:t>Mahayana (Big Vehicle)</a:t>
            </a:r>
          </a:p>
          <a:p>
            <a:pPr lvl="1">
              <a:lnSpc>
                <a:spcPct val="90000"/>
              </a:lnSpc>
            </a:pPr>
            <a:r>
              <a:rPr lang="en-US" sz="2000"/>
              <a:t>Largest of the two</a:t>
            </a:r>
          </a:p>
          <a:p>
            <a:pPr lvl="1">
              <a:lnSpc>
                <a:spcPct val="90000"/>
              </a:lnSpc>
            </a:pPr>
            <a:r>
              <a:rPr lang="en-US" sz="2000"/>
              <a:t>Buddha was human incarnation of Brahma; Buddha was a god</a:t>
            </a:r>
          </a:p>
          <a:p>
            <a:pPr lvl="2">
              <a:lnSpc>
                <a:spcPct val="90000"/>
              </a:lnSpc>
            </a:pPr>
            <a:r>
              <a:rPr lang="en-US" sz="1800"/>
              <a:t>Led to worship of Buddha, creation of idols, elaborate rituals, and temples</a:t>
            </a:r>
          </a:p>
          <a:p>
            <a:pPr lvl="1">
              <a:lnSpc>
                <a:spcPct val="90000"/>
              </a:lnSpc>
            </a:pPr>
            <a:r>
              <a:rPr lang="en-US" sz="2000"/>
              <a:t>Vow not to reach Nirvana, instead stay to help others reach Nirvana first</a:t>
            </a:r>
          </a:p>
        </p:txBody>
      </p:sp>
      <p:pic>
        <p:nvPicPr>
          <p:cNvPr id="68612" name="Picture 4" descr="buddha"/>
          <p:cNvPicPr>
            <a:picLocks noChangeAspect="1" noChangeArrowheads="1"/>
          </p:cNvPicPr>
          <p:nvPr/>
        </p:nvPicPr>
        <p:blipFill>
          <a:blip r:embed="rId2" cstate="print"/>
          <a:srcRect/>
          <a:stretch>
            <a:fillRect/>
          </a:stretch>
        </p:blipFill>
        <p:spPr bwMode="auto">
          <a:xfrm>
            <a:off x="533400" y="1219200"/>
            <a:ext cx="3357563" cy="2185988"/>
          </a:xfrm>
          <a:prstGeom prst="rect">
            <a:avLst/>
          </a:prstGeom>
          <a:noFill/>
          <a:ln w="9525">
            <a:noFill/>
            <a:miter lim="800000"/>
            <a:headEnd/>
            <a:tailEnd/>
          </a:ln>
        </p:spPr>
      </p:pic>
      <p:pic>
        <p:nvPicPr>
          <p:cNvPr id="68613" name="Picture 5" descr="mingtmp1"/>
          <p:cNvPicPr>
            <a:picLocks noChangeAspect="1" noChangeArrowheads="1"/>
          </p:cNvPicPr>
          <p:nvPr/>
        </p:nvPicPr>
        <p:blipFill>
          <a:blip r:embed="rId3" cstate="print"/>
          <a:srcRect/>
          <a:stretch>
            <a:fillRect/>
          </a:stretch>
        </p:blipFill>
        <p:spPr bwMode="auto">
          <a:xfrm>
            <a:off x="609600" y="4114800"/>
            <a:ext cx="3328988" cy="2187575"/>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en-US"/>
              <a:t>Stupa</a:t>
            </a:r>
          </a:p>
        </p:txBody>
      </p:sp>
      <p:sp>
        <p:nvSpPr>
          <p:cNvPr id="111619" name="Rectangle 3"/>
          <p:cNvSpPr>
            <a:spLocks noGrp="1" noChangeArrowheads="1"/>
          </p:cNvSpPr>
          <p:nvPr>
            <p:ph type="body" idx="1"/>
          </p:nvPr>
        </p:nvSpPr>
        <p:spPr>
          <a:xfrm>
            <a:off x="142875" y="6096000"/>
            <a:ext cx="8848725" cy="606425"/>
          </a:xfrm>
        </p:spPr>
        <p:txBody>
          <a:bodyPr/>
          <a:lstStyle/>
          <a:p>
            <a:r>
              <a:rPr lang="en-US"/>
              <a:t>Shrine that houses Buddhist relics</a:t>
            </a:r>
          </a:p>
        </p:txBody>
      </p:sp>
      <p:pic>
        <p:nvPicPr>
          <p:cNvPr id="111620" name="Picture 4" descr="Image:Sanchi2.jpg">
            <a:hlinkClick r:id="rId2"/>
          </p:cNvPr>
          <p:cNvPicPr>
            <a:picLocks noChangeAspect="1" noChangeArrowheads="1"/>
          </p:cNvPicPr>
          <p:nvPr/>
        </p:nvPicPr>
        <p:blipFill>
          <a:blip r:embed="rId3" cstate="print"/>
          <a:srcRect/>
          <a:stretch>
            <a:fillRect/>
          </a:stretch>
        </p:blipFill>
        <p:spPr bwMode="auto">
          <a:xfrm>
            <a:off x="1295400" y="1066800"/>
            <a:ext cx="3352800" cy="2238375"/>
          </a:xfrm>
          <a:prstGeom prst="rect">
            <a:avLst/>
          </a:prstGeom>
          <a:noFill/>
        </p:spPr>
      </p:pic>
      <p:pic>
        <p:nvPicPr>
          <p:cNvPr id="111621" name="Picture 5" descr="42-16828825"/>
          <p:cNvPicPr>
            <a:picLocks noChangeAspect="1" noChangeArrowheads="1"/>
          </p:cNvPicPr>
          <p:nvPr/>
        </p:nvPicPr>
        <p:blipFill>
          <a:blip r:embed="rId4" cstate="print"/>
          <a:srcRect/>
          <a:stretch>
            <a:fillRect/>
          </a:stretch>
        </p:blipFill>
        <p:spPr bwMode="auto">
          <a:xfrm>
            <a:off x="5638800" y="685800"/>
            <a:ext cx="2438400" cy="2438400"/>
          </a:xfrm>
          <a:prstGeom prst="rect">
            <a:avLst/>
          </a:prstGeom>
          <a:noFill/>
        </p:spPr>
      </p:pic>
      <p:pic>
        <p:nvPicPr>
          <p:cNvPr id="111622" name="Picture 6" descr="42-16695463"/>
          <p:cNvPicPr>
            <a:picLocks noChangeAspect="1" noChangeArrowheads="1"/>
          </p:cNvPicPr>
          <p:nvPr/>
        </p:nvPicPr>
        <p:blipFill>
          <a:blip r:embed="rId5" cstate="print"/>
          <a:srcRect/>
          <a:stretch>
            <a:fillRect/>
          </a:stretch>
        </p:blipFill>
        <p:spPr bwMode="auto">
          <a:xfrm>
            <a:off x="450850" y="3662363"/>
            <a:ext cx="1498600" cy="2255837"/>
          </a:xfrm>
          <a:prstGeom prst="rect">
            <a:avLst/>
          </a:prstGeom>
          <a:noFill/>
        </p:spPr>
      </p:pic>
      <p:pic>
        <p:nvPicPr>
          <p:cNvPr id="111623" name="Picture 7" descr="42-16114714"/>
          <p:cNvPicPr>
            <a:picLocks noChangeAspect="1" noChangeArrowheads="1"/>
          </p:cNvPicPr>
          <p:nvPr/>
        </p:nvPicPr>
        <p:blipFill>
          <a:blip r:embed="rId6" cstate="print"/>
          <a:srcRect/>
          <a:stretch>
            <a:fillRect/>
          </a:stretch>
        </p:blipFill>
        <p:spPr bwMode="auto">
          <a:xfrm>
            <a:off x="5135563" y="3708400"/>
            <a:ext cx="3475037" cy="2324100"/>
          </a:xfrm>
          <a:prstGeom prst="rect">
            <a:avLst/>
          </a:prstGeom>
          <a:noFill/>
        </p:spPr>
      </p:pic>
      <p:pic>
        <p:nvPicPr>
          <p:cNvPr id="111624" name="Picture 8" descr="42-17573588"/>
          <p:cNvPicPr>
            <a:picLocks noChangeAspect="1" noChangeArrowheads="1"/>
          </p:cNvPicPr>
          <p:nvPr/>
        </p:nvPicPr>
        <p:blipFill>
          <a:blip r:embed="rId7" cstate="print"/>
          <a:srcRect/>
          <a:stretch>
            <a:fillRect/>
          </a:stretch>
        </p:blipFill>
        <p:spPr bwMode="auto">
          <a:xfrm>
            <a:off x="2584450" y="3738563"/>
            <a:ext cx="1498600" cy="225583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11620"/>
                                        </p:tgtEl>
                                        <p:attrNameLst>
                                          <p:attrName>style.visibility</p:attrName>
                                        </p:attrNameLst>
                                      </p:cBhvr>
                                      <p:to>
                                        <p:strVal val="visible"/>
                                      </p:to>
                                    </p:set>
                                    <p:anim calcmode="lin" valueType="num">
                                      <p:cBhvr>
                                        <p:cTn id="7" dur="1000" fill="hold"/>
                                        <p:tgtEl>
                                          <p:spTgt spid="111620"/>
                                        </p:tgtEl>
                                        <p:attrNameLst>
                                          <p:attrName>ppt_w</p:attrName>
                                        </p:attrNameLst>
                                      </p:cBhvr>
                                      <p:tavLst>
                                        <p:tav tm="0">
                                          <p:val>
                                            <p:strVal val="#ppt_w*0.70"/>
                                          </p:val>
                                        </p:tav>
                                        <p:tav tm="100000">
                                          <p:val>
                                            <p:strVal val="#ppt_w"/>
                                          </p:val>
                                        </p:tav>
                                      </p:tavLst>
                                    </p:anim>
                                    <p:anim calcmode="lin" valueType="num">
                                      <p:cBhvr>
                                        <p:cTn id="8" dur="1000" fill="hold"/>
                                        <p:tgtEl>
                                          <p:spTgt spid="111620"/>
                                        </p:tgtEl>
                                        <p:attrNameLst>
                                          <p:attrName>ppt_h</p:attrName>
                                        </p:attrNameLst>
                                      </p:cBhvr>
                                      <p:tavLst>
                                        <p:tav tm="0">
                                          <p:val>
                                            <p:strVal val="#ppt_h"/>
                                          </p:val>
                                        </p:tav>
                                        <p:tav tm="100000">
                                          <p:val>
                                            <p:strVal val="#ppt_h"/>
                                          </p:val>
                                        </p:tav>
                                      </p:tavLst>
                                    </p:anim>
                                    <p:animEffect transition="in" filter="fade">
                                      <p:cBhvr>
                                        <p:cTn id="9" dur="1000"/>
                                        <p:tgtEl>
                                          <p:spTgt spid="111620"/>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111621"/>
                                        </p:tgtEl>
                                        <p:attrNameLst>
                                          <p:attrName>style.visibility</p:attrName>
                                        </p:attrNameLst>
                                      </p:cBhvr>
                                      <p:to>
                                        <p:strVal val="visible"/>
                                      </p:to>
                                    </p:set>
                                    <p:anim calcmode="lin" valueType="num">
                                      <p:cBhvr>
                                        <p:cTn id="13" dur="1000" fill="hold"/>
                                        <p:tgtEl>
                                          <p:spTgt spid="111621"/>
                                        </p:tgtEl>
                                        <p:attrNameLst>
                                          <p:attrName>ppt_w</p:attrName>
                                        </p:attrNameLst>
                                      </p:cBhvr>
                                      <p:tavLst>
                                        <p:tav tm="0">
                                          <p:val>
                                            <p:strVal val="#ppt_w*0.70"/>
                                          </p:val>
                                        </p:tav>
                                        <p:tav tm="100000">
                                          <p:val>
                                            <p:strVal val="#ppt_w"/>
                                          </p:val>
                                        </p:tav>
                                      </p:tavLst>
                                    </p:anim>
                                    <p:anim calcmode="lin" valueType="num">
                                      <p:cBhvr>
                                        <p:cTn id="14" dur="1000" fill="hold"/>
                                        <p:tgtEl>
                                          <p:spTgt spid="111621"/>
                                        </p:tgtEl>
                                        <p:attrNameLst>
                                          <p:attrName>ppt_h</p:attrName>
                                        </p:attrNameLst>
                                      </p:cBhvr>
                                      <p:tavLst>
                                        <p:tav tm="0">
                                          <p:val>
                                            <p:strVal val="#ppt_h"/>
                                          </p:val>
                                        </p:tav>
                                        <p:tav tm="100000">
                                          <p:val>
                                            <p:strVal val="#ppt_h"/>
                                          </p:val>
                                        </p:tav>
                                      </p:tavLst>
                                    </p:anim>
                                    <p:animEffect transition="in" filter="fade">
                                      <p:cBhvr>
                                        <p:cTn id="15" dur="1000"/>
                                        <p:tgtEl>
                                          <p:spTgt spid="111621"/>
                                        </p:tgtEl>
                                      </p:cBhvr>
                                    </p:animEffect>
                                  </p:childTnLst>
                                </p:cTn>
                              </p:par>
                            </p:childTnLst>
                          </p:cTn>
                        </p:par>
                        <p:par>
                          <p:cTn id="16" fill="hold">
                            <p:stCondLst>
                              <p:cond delay="2000"/>
                            </p:stCondLst>
                            <p:childTnLst>
                              <p:par>
                                <p:cTn id="17" presetID="55" presetClass="entr" presetSubtype="0" fill="hold" nodeType="afterEffect">
                                  <p:stCondLst>
                                    <p:cond delay="0"/>
                                  </p:stCondLst>
                                  <p:childTnLst>
                                    <p:set>
                                      <p:cBhvr>
                                        <p:cTn id="18" dur="1" fill="hold">
                                          <p:stCondLst>
                                            <p:cond delay="0"/>
                                          </p:stCondLst>
                                        </p:cTn>
                                        <p:tgtEl>
                                          <p:spTgt spid="111622"/>
                                        </p:tgtEl>
                                        <p:attrNameLst>
                                          <p:attrName>style.visibility</p:attrName>
                                        </p:attrNameLst>
                                      </p:cBhvr>
                                      <p:to>
                                        <p:strVal val="visible"/>
                                      </p:to>
                                    </p:set>
                                    <p:anim calcmode="lin" valueType="num">
                                      <p:cBhvr>
                                        <p:cTn id="19" dur="1000" fill="hold"/>
                                        <p:tgtEl>
                                          <p:spTgt spid="111622"/>
                                        </p:tgtEl>
                                        <p:attrNameLst>
                                          <p:attrName>ppt_w</p:attrName>
                                        </p:attrNameLst>
                                      </p:cBhvr>
                                      <p:tavLst>
                                        <p:tav tm="0">
                                          <p:val>
                                            <p:strVal val="#ppt_w*0.70"/>
                                          </p:val>
                                        </p:tav>
                                        <p:tav tm="100000">
                                          <p:val>
                                            <p:strVal val="#ppt_w"/>
                                          </p:val>
                                        </p:tav>
                                      </p:tavLst>
                                    </p:anim>
                                    <p:anim calcmode="lin" valueType="num">
                                      <p:cBhvr>
                                        <p:cTn id="20" dur="1000" fill="hold"/>
                                        <p:tgtEl>
                                          <p:spTgt spid="111622"/>
                                        </p:tgtEl>
                                        <p:attrNameLst>
                                          <p:attrName>ppt_h</p:attrName>
                                        </p:attrNameLst>
                                      </p:cBhvr>
                                      <p:tavLst>
                                        <p:tav tm="0">
                                          <p:val>
                                            <p:strVal val="#ppt_h"/>
                                          </p:val>
                                        </p:tav>
                                        <p:tav tm="100000">
                                          <p:val>
                                            <p:strVal val="#ppt_h"/>
                                          </p:val>
                                        </p:tav>
                                      </p:tavLst>
                                    </p:anim>
                                    <p:animEffect transition="in" filter="fade">
                                      <p:cBhvr>
                                        <p:cTn id="21" dur="1000"/>
                                        <p:tgtEl>
                                          <p:spTgt spid="111622"/>
                                        </p:tgtEl>
                                      </p:cBhvr>
                                    </p:animEffect>
                                  </p:childTnLst>
                                </p:cTn>
                              </p:par>
                            </p:childTnLst>
                          </p:cTn>
                        </p:par>
                        <p:par>
                          <p:cTn id="22" fill="hold">
                            <p:stCondLst>
                              <p:cond delay="3000"/>
                            </p:stCondLst>
                            <p:childTnLst>
                              <p:par>
                                <p:cTn id="23" presetID="55" presetClass="entr" presetSubtype="0" fill="hold" nodeType="afterEffect">
                                  <p:stCondLst>
                                    <p:cond delay="0"/>
                                  </p:stCondLst>
                                  <p:childTnLst>
                                    <p:set>
                                      <p:cBhvr>
                                        <p:cTn id="24" dur="1" fill="hold">
                                          <p:stCondLst>
                                            <p:cond delay="0"/>
                                          </p:stCondLst>
                                        </p:cTn>
                                        <p:tgtEl>
                                          <p:spTgt spid="111624"/>
                                        </p:tgtEl>
                                        <p:attrNameLst>
                                          <p:attrName>style.visibility</p:attrName>
                                        </p:attrNameLst>
                                      </p:cBhvr>
                                      <p:to>
                                        <p:strVal val="visible"/>
                                      </p:to>
                                    </p:set>
                                    <p:anim calcmode="lin" valueType="num">
                                      <p:cBhvr>
                                        <p:cTn id="25" dur="1000" fill="hold"/>
                                        <p:tgtEl>
                                          <p:spTgt spid="111624"/>
                                        </p:tgtEl>
                                        <p:attrNameLst>
                                          <p:attrName>ppt_w</p:attrName>
                                        </p:attrNameLst>
                                      </p:cBhvr>
                                      <p:tavLst>
                                        <p:tav tm="0">
                                          <p:val>
                                            <p:strVal val="#ppt_w*0.70"/>
                                          </p:val>
                                        </p:tav>
                                        <p:tav tm="100000">
                                          <p:val>
                                            <p:strVal val="#ppt_w"/>
                                          </p:val>
                                        </p:tav>
                                      </p:tavLst>
                                    </p:anim>
                                    <p:anim calcmode="lin" valueType="num">
                                      <p:cBhvr>
                                        <p:cTn id="26" dur="1000" fill="hold"/>
                                        <p:tgtEl>
                                          <p:spTgt spid="111624"/>
                                        </p:tgtEl>
                                        <p:attrNameLst>
                                          <p:attrName>ppt_h</p:attrName>
                                        </p:attrNameLst>
                                      </p:cBhvr>
                                      <p:tavLst>
                                        <p:tav tm="0">
                                          <p:val>
                                            <p:strVal val="#ppt_h"/>
                                          </p:val>
                                        </p:tav>
                                        <p:tav tm="100000">
                                          <p:val>
                                            <p:strVal val="#ppt_h"/>
                                          </p:val>
                                        </p:tav>
                                      </p:tavLst>
                                    </p:anim>
                                    <p:animEffect transition="in" filter="fade">
                                      <p:cBhvr>
                                        <p:cTn id="27" dur="1000"/>
                                        <p:tgtEl>
                                          <p:spTgt spid="111624"/>
                                        </p:tgtEl>
                                      </p:cBhvr>
                                    </p:animEffect>
                                  </p:childTnLst>
                                </p:cTn>
                              </p:par>
                            </p:childTnLst>
                          </p:cTn>
                        </p:par>
                        <p:par>
                          <p:cTn id="28" fill="hold">
                            <p:stCondLst>
                              <p:cond delay="4000"/>
                            </p:stCondLst>
                            <p:childTnLst>
                              <p:par>
                                <p:cTn id="29" presetID="55" presetClass="entr" presetSubtype="0" fill="hold" nodeType="afterEffect">
                                  <p:stCondLst>
                                    <p:cond delay="0"/>
                                  </p:stCondLst>
                                  <p:childTnLst>
                                    <p:set>
                                      <p:cBhvr>
                                        <p:cTn id="30" dur="1" fill="hold">
                                          <p:stCondLst>
                                            <p:cond delay="0"/>
                                          </p:stCondLst>
                                        </p:cTn>
                                        <p:tgtEl>
                                          <p:spTgt spid="111623"/>
                                        </p:tgtEl>
                                        <p:attrNameLst>
                                          <p:attrName>style.visibility</p:attrName>
                                        </p:attrNameLst>
                                      </p:cBhvr>
                                      <p:to>
                                        <p:strVal val="visible"/>
                                      </p:to>
                                    </p:set>
                                    <p:anim calcmode="lin" valueType="num">
                                      <p:cBhvr>
                                        <p:cTn id="31" dur="1000" fill="hold"/>
                                        <p:tgtEl>
                                          <p:spTgt spid="111623"/>
                                        </p:tgtEl>
                                        <p:attrNameLst>
                                          <p:attrName>ppt_w</p:attrName>
                                        </p:attrNameLst>
                                      </p:cBhvr>
                                      <p:tavLst>
                                        <p:tav tm="0">
                                          <p:val>
                                            <p:strVal val="#ppt_w*0.70"/>
                                          </p:val>
                                        </p:tav>
                                        <p:tav tm="100000">
                                          <p:val>
                                            <p:strVal val="#ppt_w"/>
                                          </p:val>
                                        </p:tav>
                                      </p:tavLst>
                                    </p:anim>
                                    <p:anim calcmode="lin" valueType="num">
                                      <p:cBhvr>
                                        <p:cTn id="32" dur="1000" fill="hold"/>
                                        <p:tgtEl>
                                          <p:spTgt spid="111623"/>
                                        </p:tgtEl>
                                        <p:attrNameLst>
                                          <p:attrName>ppt_h</p:attrName>
                                        </p:attrNameLst>
                                      </p:cBhvr>
                                      <p:tavLst>
                                        <p:tav tm="0">
                                          <p:val>
                                            <p:strVal val="#ppt_h"/>
                                          </p:val>
                                        </p:tav>
                                        <p:tav tm="100000">
                                          <p:val>
                                            <p:strVal val="#ppt_h"/>
                                          </p:val>
                                        </p:tav>
                                      </p:tavLst>
                                    </p:anim>
                                    <p:animEffect transition="in" filter="fade">
                                      <p:cBhvr>
                                        <p:cTn id="33" dur="1000"/>
                                        <p:tgtEl>
                                          <p:spTgt spid="1116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en-US"/>
              <a:t>Pagodas</a:t>
            </a:r>
          </a:p>
        </p:txBody>
      </p:sp>
      <p:sp>
        <p:nvSpPr>
          <p:cNvPr id="112643" name="Rectangle 3"/>
          <p:cNvSpPr>
            <a:spLocks noGrp="1" noChangeArrowheads="1"/>
          </p:cNvSpPr>
          <p:nvPr>
            <p:ph type="body" idx="1"/>
          </p:nvPr>
        </p:nvSpPr>
        <p:spPr>
          <a:xfrm>
            <a:off x="142875" y="5791200"/>
            <a:ext cx="8848725" cy="911225"/>
          </a:xfrm>
        </p:spPr>
        <p:txBody>
          <a:bodyPr/>
          <a:lstStyle/>
          <a:p>
            <a:pPr>
              <a:lnSpc>
                <a:spcPct val="90000"/>
              </a:lnSpc>
            </a:pPr>
            <a:r>
              <a:rPr lang="en-US" sz="2800"/>
              <a:t>Evolved from Stupas, they are usually Buddhist temples or shrines</a:t>
            </a:r>
          </a:p>
        </p:txBody>
      </p:sp>
      <p:pic>
        <p:nvPicPr>
          <p:cNvPr id="112644" name="Picture 4" descr="Image:Pagoda.jpg"/>
          <p:cNvPicPr>
            <a:picLocks noChangeAspect="1" noChangeArrowheads="1"/>
          </p:cNvPicPr>
          <p:nvPr/>
        </p:nvPicPr>
        <p:blipFill>
          <a:blip r:embed="rId2" cstate="print"/>
          <a:srcRect/>
          <a:stretch>
            <a:fillRect/>
          </a:stretch>
        </p:blipFill>
        <p:spPr bwMode="auto">
          <a:xfrm>
            <a:off x="6096000" y="304800"/>
            <a:ext cx="1735138" cy="2324100"/>
          </a:xfrm>
          <a:prstGeom prst="rect">
            <a:avLst/>
          </a:prstGeom>
          <a:noFill/>
        </p:spPr>
      </p:pic>
      <p:pic>
        <p:nvPicPr>
          <p:cNvPr id="112645" name="Picture 5" descr="42-17348683"/>
          <p:cNvPicPr>
            <a:picLocks noChangeAspect="1" noChangeArrowheads="1"/>
          </p:cNvPicPr>
          <p:nvPr/>
        </p:nvPicPr>
        <p:blipFill>
          <a:blip r:embed="rId3" cstate="print"/>
          <a:srcRect/>
          <a:stretch>
            <a:fillRect/>
          </a:stretch>
        </p:blipFill>
        <p:spPr bwMode="auto">
          <a:xfrm>
            <a:off x="4648200" y="2743200"/>
            <a:ext cx="1878013" cy="2817813"/>
          </a:xfrm>
          <a:prstGeom prst="rect">
            <a:avLst/>
          </a:prstGeom>
          <a:noFill/>
        </p:spPr>
      </p:pic>
      <p:pic>
        <p:nvPicPr>
          <p:cNvPr id="112646" name="Picture 6" descr="42-17348697"/>
          <p:cNvPicPr>
            <a:picLocks noChangeAspect="1" noChangeArrowheads="1"/>
          </p:cNvPicPr>
          <p:nvPr/>
        </p:nvPicPr>
        <p:blipFill>
          <a:blip r:embed="rId4" cstate="print"/>
          <a:srcRect/>
          <a:stretch>
            <a:fillRect/>
          </a:stretch>
        </p:blipFill>
        <p:spPr bwMode="auto">
          <a:xfrm>
            <a:off x="6934200" y="2819400"/>
            <a:ext cx="1878013" cy="2817813"/>
          </a:xfrm>
          <a:prstGeom prst="rect">
            <a:avLst/>
          </a:prstGeom>
          <a:noFill/>
        </p:spPr>
      </p:pic>
      <p:pic>
        <p:nvPicPr>
          <p:cNvPr id="112647" name="Picture 7" descr="CRB002903"/>
          <p:cNvPicPr>
            <a:picLocks noChangeAspect="1" noChangeArrowheads="1"/>
          </p:cNvPicPr>
          <p:nvPr/>
        </p:nvPicPr>
        <p:blipFill>
          <a:blip r:embed="rId5" cstate="print"/>
          <a:srcRect/>
          <a:stretch>
            <a:fillRect/>
          </a:stretch>
        </p:blipFill>
        <p:spPr bwMode="auto">
          <a:xfrm>
            <a:off x="381000" y="1066800"/>
            <a:ext cx="2814638" cy="2225675"/>
          </a:xfrm>
          <a:prstGeom prst="rect">
            <a:avLst/>
          </a:prstGeom>
          <a:noFill/>
        </p:spPr>
      </p:pic>
      <p:pic>
        <p:nvPicPr>
          <p:cNvPr id="112649" name="Picture 9" descr="66412"/>
          <p:cNvPicPr>
            <a:picLocks noChangeAspect="1" noChangeArrowheads="1"/>
          </p:cNvPicPr>
          <p:nvPr/>
        </p:nvPicPr>
        <p:blipFill>
          <a:blip r:embed="rId6" cstate="print"/>
          <a:srcRect/>
          <a:stretch>
            <a:fillRect/>
          </a:stretch>
        </p:blipFill>
        <p:spPr bwMode="auto">
          <a:xfrm>
            <a:off x="381000" y="3429000"/>
            <a:ext cx="3203575" cy="21463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12644"/>
                                        </p:tgtEl>
                                        <p:attrNameLst>
                                          <p:attrName>style.visibility</p:attrName>
                                        </p:attrNameLst>
                                      </p:cBhvr>
                                      <p:to>
                                        <p:strVal val="visible"/>
                                      </p:to>
                                    </p:set>
                                    <p:anim calcmode="lin" valueType="num">
                                      <p:cBhvr>
                                        <p:cTn id="7" dur="1000" fill="hold"/>
                                        <p:tgtEl>
                                          <p:spTgt spid="112644"/>
                                        </p:tgtEl>
                                        <p:attrNameLst>
                                          <p:attrName>ppt_w</p:attrName>
                                        </p:attrNameLst>
                                      </p:cBhvr>
                                      <p:tavLst>
                                        <p:tav tm="0">
                                          <p:val>
                                            <p:strVal val="#ppt_w*0.70"/>
                                          </p:val>
                                        </p:tav>
                                        <p:tav tm="100000">
                                          <p:val>
                                            <p:strVal val="#ppt_w"/>
                                          </p:val>
                                        </p:tav>
                                      </p:tavLst>
                                    </p:anim>
                                    <p:anim calcmode="lin" valueType="num">
                                      <p:cBhvr>
                                        <p:cTn id="8" dur="1000" fill="hold"/>
                                        <p:tgtEl>
                                          <p:spTgt spid="112644"/>
                                        </p:tgtEl>
                                        <p:attrNameLst>
                                          <p:attrName>ppt_h</p:attrName>
                                        </p:attrNameLst>
                                      </p:cBhvr>
                                      <p:tavLst>
                                        <p:tav tm="0">
                                          <p:val>
                                            <p:strVal val="#ppt_h"/>
                                          </p:val>
                                        </p:tav>
                                        <p:tav tm="100000">
                                          <p:val>
                                            <p:strVal val="#ppt_h"/>
                                          </p:val>
                                        </p:tav>
                                      </p:tavLst>
                                    </p:anim>
                                    <p:animEffect transition="in" filter="fade">
                                      <p:cBhvr>
                                        <p:cTn id="9" dur="1000"/>
                                        <p:tgtEl>
                                          <p:spTgt spid="112644"/>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112645"/>
                                        </p:tgtEl>
                                        <p:attrNameLst>
                                          <p:attrName>style.visibility</p:attrName>
                                        </p:attrNameLst>
                                      </p:cBhvr>
                                      <p:to>
                                        <p:strVal val="visible"/>
                                      </p:to>
                                    </p:set>
                                    <p:anim calcmode="lin" valueType="num">
                                      <p:cBhvr>
                                        <p:cTn id="13" dur="1000" fill="hold"/>
                                        <p:tgtEl>
                                          <p:spTgt spid="112645"/>
                                        </p:tgtEl>
                                        <p:attrNameLst>
                                          <p:attrName>ppt_w</p:attrName>
                                        </p:attrNameLst>
                                      </p:cBhvr>
                                      <p:tavLst>
                                        <p:tav tm="0">
                                          <p:val>
                                            <p:strVal val="#ppt_w*0.70"/>
                                          </p:val>
                                        </p:tav>
                                        <p:tav tm="100000">
                                          <p:val>
                                            <p:strVal val="#ppt_w"/>
                                          </p:val>
                                        </p:tav>
                                      </p:tavLst>
                                    </p:anim>
                                    <p:anim calcmode="lin" valueType="num">
                                      <p:cBhvr>
                                        <p:cTn id="14" dur="1000" fill="hold"/>
                                        <p:tgtEl>
                                          <p:spTgt spid="112645"/>
                                        </p:tgtEl>
                                        <p:attrNameLst>
                                          <p:attrName>ppt_h</p:attrName>
                                        </p:attrNameLst>
                                      </p:cBhvr>
                                      <p:tavLst>
                                        <p:tav tm="0">
                                          <p:val>
                                            <p:strVal val="#ppt_h"/>
                                          </p:val>
                                        </p:tav>
                                        <p:tav tm="100000">
                                          <p:val>
                                            <p:strVal val="#ppt_h"/>
                                          </p:val>
                                        </p:tav>
                                      </p:tavLst>
                                    </p:anim>
                                    <p:animEffect transition="in" filter="fade">
                                      <p:cBhvr>
                                        <p:cTn id="15" dur="1000"/>
                                        <p:tgtEl>
                                          <p:spTgt spid="112645"/>
                                        </p:tgtEl>
                                      </p:cBhvr>
                                    </p:animEffect>
                                  </p:childTnLst>
                                </p:cTn>
                              </p:par>
                            </p:childTnLst>
                          </p:cTn>
                        </p:par>
                        <p:par>
                          <p:cTn id="16" fill="hold">
                            <p:stCondLst>
                              <p:cond delay="2000"/>
                            </p:stCondLst>
                            <p:childTnLst>
                              <p:par>
                                <p:cTn id="17" presetID="55" presetClass="entr" presetSubtype="0" fill="hold" nodeType="afterEffect">
                                  <p:stCondLst>
                                    <p:cond delay="0"/>
                                  </p:stCondLst>
                                  <p:childTnLst>
                                    <p:set>
                                      <p:cBhvr>
                                        <p:cTn id="18" dur="1" fill="hold">
                                          <p:stCondLst>
                                            <p:cond delay="0"/>
                                          </p:stCondLst>
                                        </p:cTn>
                                        <p:tgtEl>
                                          <p:spTgt spid="112646"/>
                                        </p:tgtEl>
                                        <p:attrNameLst>
                                          <p:attrName>style.visibility</p:attrName>
                                        </p:attrNameLst>
                                      </p:cBhvr>
                                      <p:to>
                                        <p:strVal val="visible"/>
                                      </p:to>
                                    </p:set>
                                    <p:anim calcmode="lin" valueType="num">
                                      <p:cBhvr>
                                        <p:cTn id="19" dur="1000" fill="hold"/>
                                        <p:tgtEl>
                                          <p:spTgt spid="112646"/>
                                        </p:tgtEl>
                                        <p:attrNameLst>
                                          <p:attrName>ppt_w</p:attrName>
                                        </p:attrNameLst>
                                      </p:cBhvr>
                                      <p:tavLst>
                                        <p:tav tm="0">
                                          <p:val>
                                            <p:strVal val="#ppt_w*0.70"/>
                                          </p:val>
                                        </p:tav>
                                        <p:tav tm="100000">
                                          <p:val>
                                            <p:strVal val="#ppt_w"/>
                                          </p:val>
                                        </p:tav>
                                      </p:tavLst>
                                    </p:anim>
                                    <p:anim calcmode="lin" valueType="num">
                                      <p:cBhvr>
                                        <p:cTn id="20" dur="1000" fill="hold"/>
                                        <p:tgtEl>
                                          <p:spTgt spid="112646"/>
                                        </p:tgtEl>
                                        <p:attrNameLst>
                                          <p:attrName>ppt_h</p:attrName>
                                        </p:attrNameLst>
                                      </p:cBhvr>
                                      <p:tavLst>
                                        <p:tav tm="0">
                                          <p:val>
                                            <p:strVal val="#ppt_h"/>
                                          </p:val>
                                        </p:tav>
                                        <p:tav tm="100000">
                                          <p:val>
                                            <p:strVal val="#ppt_h"/>
                                          </p:val>
                                        </p:tav>
                                      </p:tavLst>
                                    </p:anim>
                                    <p:animEffect transition="in" filter="fade">
                                      <p:cBhvr>
                                        <p:cTn id="21" dur="1000"/>
                                        <p:tgtEl>
                                          <p:spTgt spid="112646"/>
                                        </p:tgtEl>
                                      </p:cBhvr>
                                    </p:animEffect>
                                  </p:childTnLst>
                                </p:cTn>
                              </p:par>
                            </p:childTnLst>
                          </p:cTn>
                        </p:par>
                        <p:par>
                          <p:cTn id="22" fill="hold">
                            <p:stCondLst>
                              <p:cond delay="3000"/>
                            </p:stCondLst>
                            <p:childTnLst>
                              <p:par>
                                <p:cTn id="23" presetID="55" presetClass="entr" presetSubtype="0" fill="hold" nodeType="afterEffect">
                                  <p:stCondLst>
                                    <p:cond delay="0"/>
                                  </p:stCondLst>
                                  <p:childTnLst>
                                    <p:set>
                                      <p:cBhvr>
                                        <p:cTn id="24" dur="1" fill="hold">
                                          <p:stCondLst>
                                            <p:cond delay="0"/>
                                          </p:stCondLst>
                                        </p:cTn>
                                        <p:tgtEl>
                                          <p:spTgt spid="112647"/>
                                        </p:tgtEl>
                                        <p:attrNameLst>
                                          <p:attrName>style.visibility</p:attrName>
                                        </p:attrNameLst>
                                      </p:cBhvr>
                                      <p:to>
                                        <p:strVal val="visible"/>
                                      </p:to>
                                    </p:set>
                                    <p:anim calcmode="lin" valueType="num">
                                      <p:cBhvr>
                                        <p:cTn id="25" dur="1000" fill="hold"/>
                                        <p:tgtEl>
                                          <p:spTgt spid="112647"/>
                                        </p:tgtEl>
                                        <p:attrNameLst>
                                          <p:attrName>ppt_w</p:attrName>
                                        </p:attrNameLst>
                                      </p:cBhvr>
                                      <p:tavLst>
                                        <p:tav tm="0">
                                          <p:val>
                                            <p:strVal val="#ppt_w*0.70"/>
                                          </p:val>
                                        </p:tav>
                                        <p:tav tm="100000">
                                          <p:val>
                                            <p:strVal val="#ppt_w"/>
                                          </p:val>
                                        </p:tav>
                                      </p:tavLst>
                                    </p:anim>
                                    <p:anim calcmode="lin" valueType="num">
                                      <p:cBhvr>
                                        <p:cTn id="26" dur="1000" fill="hold"/>
                                        <p:tgtEl>
                                          <p:spTgt spid="112647"/>
                                        </p:tgtEl>
                                        <p:attrNameLst>
                                          <p:attrName>ppt_h</p:attrName>
                                        </p:attrNameLst>
                                      </p:cBhvr>
                                      <p:tavLst>
                                        <p:tav tm="0">
                                          <p:val>
                                            <p:strVal val="#ppt_h"/>
                                          </p:val>
                                        </p:tav>
                                        <p:tav tm="100000">
                                          <p:val>
                                            <p:strVal val="#ppt_h"/>
                                          </p:val>
                                        </p:tav>
                                      </p:tavLst>
                                    </p:anim>
                                    <p:animEffect transition="in" filter="fade">
                                      <p:cBhvr>
                                        <p:cTn id="27" dur="1000"/>
                                        <p:tgtEl>
                                          <p:spTgt spid="112647"/>
                                        </p:tgtEl>
                                      </p:cBhvr>
                                    </p:animEffect>
                                  </p:childTnLst>
                                </p:cTn>
                              </p:par>
                            </p:childTnLst>
                          </p:cTn>
                        </p:par>
                        <p:par>
                          <p:cTn id="28" fill="hold">
                            <p:stCondLst>
                              <p:cond delay="4000"/>
                            </p:stCondLst>
                            <p:childTnLst>
                              <p:par>
                                <p:cTn id="29" presetID="55" presetClass="entr" presetSubtype="0" fill="hold" nodeType="afterEffect">
                                  <p:stCondLst>
                                    <p:cond delay="0"/>
                                  </p:stCondLst>
                                  <p:childTnLst>
                                    <p:set>
                                      <p:cBhvr>
                                        <p:cTn id="30" dur="1" fill="hold">
                                          <p:stCondLst>
                                            <p:cond delay="0"/>
                                          </p:stCondLst>
                                        </p:cTn>
                                        <p:tgtEl>
                                          <p:spTgt spid="112649"/>
                                        </p:tgtEl>
                                        <p:attrNameLst>
                                          <p:attrName>style.visibility</p:attrName>
                                        </p:attrNameLst>
                                      </p:cBhvr>
                                      <p:to>
                                        <p:strVal val="visible"/>
                                      </p:to>
                                    </p:set>
                                    <p:anim calcmode="lin" valueType="num">
                                      <p:cBhvr>
                                        <p:cTn id="31" dur="1000" fill="hold"/>
                                        <p:tgtEl>
                                          <p:spTgt spid="112649"/>
                                        </p:tgtEl>
                                        <p:attrNameLst>
                                          <p:attrName>ppt_w</p:attrName>
                                        </p:attrNameLst>
                                      </p:cBhvr>
                                      <p:tavLst>
                                        <p:tav tm="0">
                                          <p:val>
                                            <p:strVal val="#ppt_w*0.70"/>
                                          </p:val>
                                        </p:tav>
                                        <p:tav tm="100000">
                                          <p:val>
                                            <p:strVal val="#ppt_w"/>
                                          </p:val>
                                        </p:tav>
                                      </p:tavLst>
                                    </p:anim>
                                    <p:anim calcmode="lin" valueType="num">
                                      <p:cBhvr>
                                        <p:cTn id="32" dur="1000" fill="hold"/>
                                        <p:tgtEl>
                                          <p:spTgt spid="112649"/>
                                        </p:tgtEl>
                                        <p:attrNameLst>
                                          <p:attrName>ppt_h</p:attrName>
                                        </p:attrNameLst>
                                      </p:cBhvr>
                                      <p:tavLst>
                                        <p:tav tm="0">
                                          <p:val>
                                            <p:strVal val="#ppt_h"/>
                                          </p:val>
                                        </p:tav>
                                        <p:tav tm="100000">
                                          <p:val>
                                            <p:strVal val="#ppt_h"/>
                                          </p:val>
                                        </p:tav>
                                      </p:tavLst>
                                    </p:anim>
                                    <p:animEffect transition="in" filter="fade">
                                      <p:cBhvr>
                                        <p:cTn id="33" dur="1000"/>
                                        <p:tgtEl>
                                          <p:spTgt spid="1126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t>Caste System</a:t>
            </a:r>
          </a:p>
        </p:txBody>
      </p:sp>
      <p:graphicFrame>
        <p:nvGraphicFramePr>
          <p:cNvPr id="8241" name="Group 49"/>
          <p:cNvGraphicFramePr>
            <a:graphicFrameLocks noGrp="1"/>
          </p:cNvGraphicFramePr>
          <p:nvPr>
            <p:ph idx="1"/>
          </p:nvPr>
        </p:nvGraphicFramePr>
        <p:xfrm>
          <a:off x="457200" y="1143000"/>
          <a:ext cx="8382000" cy="5389817"/>
        </p:xfrm>
        <a:graphic>
          <a:graphicData uri="http://schemas.openxmlformats.org/drawingml/2006/table">
            <a:tbl>
              <a:tblPr/>
              <a:tblGrid>
                <a:gridCol w="2524125"/>
                <a:gridCol w="2928938"/>
                <a:gridCol w="2928937"/>
              </a:tblGrid>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accent1"/>
                          </a:solidFill>
                          <a:effectLst/>
                          <a:latin typeface="Trebuchet MS" pitchFamily="34" charset="0"/>
                        </a:rPr>
                        <a:t>Caste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accent1"/>
                          </a:solidFill>
                          <a:effectLst/>
                          <a:latin typeface="Trebuchet MS" pitchFamily="34" charset="0"/>
                        </a:rPr>
                        <a:t>Occupation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accent1"/>
                          </a:solidFill>
                          <a:effectLst/>
                          <a:latin typeface="Trebuchet MS" pitchFamily="34" charset="0"/>
                        </a:rPr>
                        <a:t>Function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40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accent1"/>
                          </a:solidFill>
                          <a:effectLst/>
                          <a:latin typeface="Trebuchet MS" pitchFamily="34" charset="0"/>
                        </a:rPr>
                        <a:t>Brahmins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accent1"/>
                          </a:solidFill>
                          <a:effectLst/>
                          <a:latin typeface="Trebuchet MS" pitchFamily="34" charset="0"/>
                        </a:rPr>
                        <a:t>Priests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accent1"/>
                          </a:solidFill>
                          <a:effectLst/>
                          <a:latin typeface="Trebuchet MS" pitchFamily="34" charset="0"/>
                        </a:rPr>
                        <a:t>Led religious ceremonies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9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accent1"/>
                          </a:solidFill>
                          <a:effectLst/>
                          <a:latin typeface="Trebuchet MS" pitchFamily="34" charset="0"/>
                        </a:rPr>
                        <a:t>Kshatriyas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accent1"/>
                          </a:solidFill>
                          <a:effectLst/>
                          <a:latin typeface="Trebuchet MS" pitchFamily="34" charset="0"/>
                        </a:rPr>
                        <a:t>Warriors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accent1"/>
                          </a:solidFill>
                          <a:effectLst/>
                          <a:latin typeface="Trebuchet MS" pitchFamily="34" charset="0"/>
                        </a:rPr>
                        <a:t>Fighting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90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accent1"/>
                          </a:solidFill>
                          <a:effectLst/>
                          <a:latin typeface="Trebuchet MS" pitchFamily="34" charset="0"/>
                        </a:rPr>
                        <a:t>Vaisyas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accent1"/>
                          </a:solidFill>
                          <a:effectLst/>
                          <a:latin typeface="Trebuchet MS" pitchFamily="34" charset="0"/>
                        </a:rPr>
                        <a:t>Merchants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accent1"/>
                          </a:solidFill>
                          <a:effectLst/>
                          <a:latin typeface="Trebuchet MS" pitchFamily="34" charset="0"/>
                        </a:rPr>
                        <a:t>Herdsmen, carried out trade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accent1"/>
                          </a:solidFill>
                          <a:effectLst/>
                          <a:latin typeface="Trebuchet MS" pitchFamily="34" charset="0"/>
                        </a:rPr>
                        <a:t>Sudras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accent1"/>
                          </a:solidFill>
                          <a:effectLst/>
                          <a:latin typeface="Trebuchet MS" pitchFamily="34" charset="0"/>
                        </a:rPr>
                        <a:t>Peasants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accent1"/>
                          </a:solidFill>
                          <a:effectLst/>
                          <a:latin typeface="Trebuchet MS" pitchFamily="34" charset="0"/>
                        </a:rPr>
                        <a:t>Manual labor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40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accent1"/>
                          </a:solidFill>
                          <a:effectLst/>
                          <a:latin typeface="Trebuchet MS" pitchFamily="34" charset="0"/>
                        </a:rPr>
                        <a:t>Untouchables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accent1"/>
                          </a:solidFill>
                          <a:effectLst/>
                          <a:latin typeface="Trebuchet MS" pitchFamily="34" charset="0"/>
                        </a:rPr>
                        <a:t>(OUTSIDE CASTE SYSTEM)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accent1"/>
                          </a:solidFill>
                          <a:effectLst/>
                          <a:latin typeface="Trebuchet MS" pitchFamily="34" charset="0"/>
                        </a:rPr>
                        <a:t>Slaves/criminals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accent1"/>
                          </a:solidFill>
                          <a:effectLst/>
                          <a:latin typeface="Trebuchet MS" pitchFamily="34" charset="0"/>
                        </a:rPr>
                        <a:t>Menial, degrading tasks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a:t>Aryan Invasion/Migration</a:t>
            </a:r>
          </a:p>
        </p:txBody>
      </p:sp>
      <p:pic>
        <p:nvPicPr>
          <p:cNvPr id="13" name="Content Placeholder 12" descr="Picture1.png"/>
          <p:cNvPicPr>
            <a:picLocks noGrp="1" noChangeAspect="1"/>
          </p:cNvPicPr>
          <p:nvPr>
            <p:ph sz="half" idx="1"/>
          </p:nvPr>
        </p:nvPicPr>
        <p:blipFill>
          <a:blip r:embed="rId2" cstate="print"/>
          <a:stretch>
            <a:fillRect/>
          </a:stretch>
        </p:blipFill>
        <p:spPr>
          <a:xfrm>
            <a:off x="142875" y="1862318"/>
            <a:ext cx="4962525" cy="3737466"/>
          </a:xfrm>
        </p:spPr>
      </p:pic>
      <p:sp>
        <p:nvSpPr>
          <p:cNvPr id="12" name="Content Placeholder 11"/>
          <p:cNvSpPr>
            <a:spLocks noGrp="1"/>
          </p:cNvSpPr>
          <p:nvPr>
            <p:ph sz="half" idx="2"/>
          </p:nvPr>
        </p:nvSpPr>
        <p:spPr/>
        <p:txBody>
          <a:bodyPr/>
          <a:lstStyle/>
          <a:p>
            <a:pPr>
              <a:lnSpc>
                <a:spcPct val="80000"/>
              </a:lnSpc>
            </a:pPr>
            <a:r>
              <a:rPr lang="en-US" dirty="0" smtClean="0">
                <a:solidFill>
                  <a:schemeClr val="accent3"/>
                </a:solidFill>
              </a:rPr>
              <a:t>Aryans come to India</a:t>
            </a:r>
            <a:endParaRPr lang="en-US" dirty="0">
              <a:solidFill>
                <a:schemeClr val="accent3"/>
              </a:solidFill>
            </a:endParaRPr>
          </a:p>
          <a:p>
            <a:pPr lvl="1">
              <a:lnSpc>
                <a:spcPct val="80000"/>
              </a:lnSpc>
            </a:pPr>
            <a:r>
              <a:rPr lang="en-US" sz="2800" dirty="0">
                <a:solidFill>
                  <a:schemeClr val="accent3"/>
                </a:solidFill>
              </a:rPr>
              <a:t>1500 BCE – group of Indo-European nomads </a:t>
            </a:r>
            <a:endParaRPr lang="en-US" sz="2800" dirty="0" smtClean="0">
              <a:solidFill>
                <a:schemeClr val="accent3"/>
              </a:solidFill>
            </a:endParaRPr>
          </a:p>
          <a:p>
            <a:pPr lvl="2">
              <a:lnSpc>
                <a:spcPct val="80000"/>
              </a:lnSpc>
            </a:pPr>
            <a:r>
              <a:rPr lang="en-US" dirty="0" smtClean="0">
                <a:solidFill>
                  <a:schemeClr val="accent3"/>
                </a:solidFill>
              </a:rPr>
              <a:t>Warfare </a:t>
            </a:r>
            <a:r>
              <a:rPr lang="en-US" dirty="0">
                <a:solidFill>
                  <a:schemeClr val="accent3"/>
                </a:solidFill>
              </a:rPr>
              <a:t>= were advanced </a:t>
            </a:r>
            <a:r>
              <a:rPr lang="en-US" dirty="0" smtClean="0">
                <a:solidFill>
                  <a:schemeClr val="accent3"/>
                </a:solidFill>
              </a:rPr>
              <a:t>fighters</a:t>
            </a:r>
          </a:p>
          <a:p>
            <a:pPr lvl="2">
              <a:lnSpc>
                <a:spcPct val="80000"/>
              </a:lnSpc>
            </a:pPr>
            <a:r>
              <a:rPr lang="en-US" dirty="0" smtClean="0">
                <a:solidFill>
                  <a:schemeClr val="accent3"/>
                </a:solidFill>
              </a:rPr>
              <a:t>Eventually spread throughout India</a:t>
            </a:r>
            <a:endParaRPr lang="en-US" dirty="0">
              <a:solidFill>
                <a:schemeClr val="accent3"/>
              </a:solidFill>
            </a:endParaRPr>
          </a:p>
          <a:p>
            <a:endParaRPr lang="en-US" dirty="0"/>
          </a:p>
        </p:txBody>
      </p:sp>
      <p:sp>
        <p:nvSpPr>
          <p:cNvPr id="91141" name="Rectangle 5"/>
          <p:cNvSpPr>
            <a:spLocks noChangeArrowheads="1"/>
          </p:cNvSpPr>
          <p:nvPr/>
        </p:nvSpPr>
        <p:spPr bwMode="auto">
          <a:xfrm>
            <a:off x="1219200" y="5410200"/>
            <a:ext cx="6629400" cy="990600"/>
          </a:xfrm>
          <a:prstGeom prst="rect">
            <a:avLst/>
          </a:prstGeom>
          <a:noFill/>
          <a:ln w="9525">
            <a:noFill/>
            <a:miter lim="800000"/>
            <a:headEnd/>
            <a:tailEnd/>
          </a:ln>
          <a:effectLst/>
        </p:spPr>
        <p:txBody>
          <a:bodyPr/>
          <a:lstStyle/>
          <a:p>
            <a:pPr>
              <a:lnSpc>
                <a:spcPct val="80000"/>
              </a:lnSpc>
            </a:pPr>
            <a:endParaRPr lang="en-US" sz="2000" dirty="0">
              <a:solidFill>
                <a:schemeClr val="accent3"/>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t>Aryan (Vedic Era)</a:t>
            </a:r>
          </a:p>
        </p:txBody>
      </p:sp>
      <p:sp>
        <p:nvSpPr>
          <p:cNvPr id="4099" name="Rectangle 3"/>
          <p:cNvSpPr>
            <a:spLocks noGrp="1" noChangeArrowheads="1"/>
          </p:cNvSpPr>
          <p:nvPr>
            <p:ph type="body" idx="1"/>
          </p:nvPr>
        </p:nvSpPr>
        <p:spPr/>
        <p:txBody>
          <a:bodyPr/>
          <a:lstStyle/>
          <a:p>
            <a:pPr>
              <a:lnSpc>
                <a:spcPct val="90000"/>
              </a:lnSpc>
            </a:pPr>
            <a:r>
              <a:rPr lang="en-US" sz="2800" dirty="0"/>
              <a:t>1500-400 BCE</a:t>
            </a:r>
          </a:p>
          <a:p>
            <a:pPr>
              <a:lnSpc>
                <a:spcPct val="90000"/>
              </a:lnSpc>
            </a:pPr>
            <a:r>
              <a:rPr lang="en-US" sz="2800" dirty="0"/>
              <a:t>Government</a:t>
            </a:r>
          </a:p>
          <a:p>
            <a:pPr lvl="1">
              <a:lnSpc>
                <a:spcPct val="90000"/>
              </a:lnSpc>
            </a:pPr>
            <a:r>
              <a:rPr lang="en-US" sz="2400" dirty="0"/>
              <a:t>ruler not above the law, small chiefdoms, could be replaced. </a:t>
            </a:r>
          </a:p>
          <a:p>
            <a:pPr lvl="1">
              <a:lnSpc>
                <a:spcPct val="90000"/>
              </a:lnSpc>
            </a:pPr>
            <a:r>
              <a:rPr lang="en-US" sz="2400" dirty="0"/>
              <a:t>Rajas – Princes of the Aryans, warring chieftains who fought each other, seizing territory and prisoners</a:t>
            </a:r>
          </a:p>
          <a:p>
            <a:pPr>
              <a:lnSpc>
                <a:spcPct val="90000"/>
              </a:lnSpc>
            </a:pPr>
            <a:endParaRPr lang="en-US" sz="2800" dirty="0" smtClean="0"/>
          </a:p>
          <a:p>
            <a:pPr>
              <a:lnSpc>
                <a:spcPct val="90000"/>
              </a:lnSpc>
            </a:pPr>
            <a:r>
              <a:rPr lang="en-US" sz="2800" dirty="0" smtClean="0"/>
              <a:t>Major </a:t>
            </a:r>
            <a:r>
              <a:rPr lang="en-US" sz="2800" dirty="0"/>
              <a:t>Accomplishments or Characteristics</a:t>
            </a:r>
          </a:p>
          <a:p>
            <a:pPr lvl="1">
              <a:lnSpc>
                <a:spcPct val="90000"/>
              </a:lnSpc>
            </a:pPr>
            <a:r>
              <a:rPr lang="en-US" sz="2400" dirty="0"/>
              <a:t>creation and use of Sanskrit </a:t>
            </a:r>
          </a:p>
          <a:p>
            <a:pPr lvl="1">
              <a:lnSpc>
                <a:spcPct val="90000"/>
              </a:lnSpc>
            </a:pPr>
            <a:r>
              <a:rPr lang="en-US" sz="2400" dirty="0"/>
              <a:t>Vedas written </a:t>
            </a:r>
          </a:p>
          <a:p>
            <a:pPr lvl="1">
              <a:lnSpc>
                <a:spcPct val="90000"/>
              </a:lnSpc>
            </a:pPr>
            <a:r>
              <a:rPr lang="en-US" sz="2400" dirty="0"/>
              <a:t>pastoral life for most people </a:t>
            </a:r>
          </a:p>
          <a:p>
            <a:pPr lvl="1">
              <a:lnSpc>
                <a:spcPct val="90000"/>
              </a:lnSpc>
            </a:pPr>
            <a:r>
              <a:rPr lang="en-US" sz="2400" dirty="0"/>
              <a:t>creation of caste system</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a:t>Aryan (Vedic Age)</a:t>
            </a:r>
          </a:p>
        </p:txBody>
      </p:sp>
      <p:sp>
        <p:nvSpPr>
          <p:cNvPr id="93187" name="Rectangle 3"/>
          <p:cNvSpPr>
            <a:spLocks noGrp="1" noChangeArrowheads="1"/>
          </p:cNvSpPr>
          <p:nvPr>
            <p:ph type="body" idx="1"/>
          </p:nvPr>
        </p:nvSpPr>
        <p:spPr>
          <a:xfrm>
            <a:off x="142875" y="990600"/>
            <a:ext cx="9001125" cy="3200400"/>
          </a:xfrm>
        </p:spPr>
        <p:txBody>
          <a:bodyPr/>
          <a:lstStyle/>
          <a:p>
            <a:r>
              <a:rPr lang="en-US" sz="2800" dirty="0"/>
              <a:t>Influence of Iron: Iron tools allowed for improvements in Agriculture, including the </a:t>
            </a:r>
            <a:r>
              <a:rPr lang="en-US" sz="2800" dirty="0" smtClean="0"/>
              <a:t>plow</a:t>
            </a:r>
            <a:br>
              <a:rPr lang="en-US" sz="2800" dirty="0" smtClean="0"/>
            </a:br>
            <a:endParaRPr lang="en-US" sz="2800" dirty="0"/>
          </a:p>
          <a:p>
            <a:r>
              <a:rPr lang="en-US" sz="2800" dirty="0"/>
              <a:t>Agriculture</a:t>
            </a:r>
          </a:p>
          <a:p>
            <a:pPr lvl="1"/>
            <a:r>
              <a:rPr lang="en-US" sz="2400" dirty="0"/>
              <a:t>Tools and irrigation = clear jungle around the Ganges</a:t>
            </a:r>
          </a:p>
          <a:p>
            <a:pPr lvl="1"/>
            <a:r>
              <a:rPr lang="en-US" sz="2400" dirty="0"/>
              <a:t>Basic crops – grains = north, rice = south; cotton and spices</a:t>
            </a:r>
          </a:p>
        </p:txBody>
      </p:sp>
      <p:sp>
        <p:nvSpPr>
          <p:cNvPr id="93189" name="Rectangle 5"/>
          <p:cNvSpPr>
            <a:spLocks noChangeArrowheads="1"/>
          </p:cNvSpPr>
          <p:nvPr/>
        </p:nvSpPr>
        <p:spPr bwMode="auto">
          <a:xfrm>
            <a:off x="0" y="4114800"/>
            <a:ext cx="5715000" cy="2743200"/>
          </a:xfrm>
          <a:prstGeom prst="rect">
            <a:avLst/>
          </a:prstGeom>
          <a:noFill/>
          <a:ln w="9525">
            <a:noFill/>
            <a:miter lim="800000"/>
            <a:headEnd/>
            <a:tailEnd/>
          </a:ln>
          <a:effectLst/>
        </p:spPr>
        <p:txBody>
          <a:bodyPr/>
          <a:lstStyle/>
          <a:p>
            <a:pPr marL="742950" lvl="1" indent="-285750">
              <a:lnSpc>
                <a:spcPct val="90000"/>
              </a:lnSpc>
              <a:spcBef>
                <a:spcPct val="20000"/>
              </a:spcBef>
              <a:buFontTx/>
              <a:buChar char="–"/>
            </a:pPr>
            <a:endParaRPr lang="en-US" sz="2000">
              <a:solidFill>
                <a:schemeClr val="accent1"/>
              </a:solidFill>
              <a:latin typeface="Trebuchet MS"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a:t>Aryan (Vedic Age)</a:t>
            </a:r>
          </a:p>
        </p:txBody>
      </p:sp>
      <p:sp>
        <p:nvSpPr>
          <p:cNvPr id="94211" name="Rectangle 3"/>
          <p:cNvSpPr>
            <a:spLocks noGrp="1" noChangeArrowheads="1"/>
          </p:cNvSpPr>
          <p:nvPr>
            <p:ph type="body" idx="1"/>
          </p:nvPr>
        </p:nvSpPr>
        <p:spPr>
          <a:xfrm>
            <a:off x="142875" y="1222375"/>
            <a:ext cx="9001125" cy="5480050"/>
          </a:xfrm>
        </p:spPr>
        <p:txBody>
          <a:bodyPr/>
          <a:lstStyle/>
          <a:p>
            <a:r>
              <a:rPr lang="en-US" sz="2400" dirty="0"/>
              <a:t>Family </a:t>
            </a:r>
            <a:r>
              <a:rPr lang="en-US" sz="2400" dirty="0" smtClean="0"/>
              <a:t>Life:  Dominated most social activity</a:t>
            </a:r>
            <a:endParaRPr lang="en-US" sz="2400" dirty="0"/>
          </a:p>
          <a:p>
            <a:pPr lvl="1"/>
            <a:r>
              <a:rPr lang="en-US" sz="2000" dirty="0" smtClean="0"/>
              <a:t>Extended </a:t>
            </a:r>
            <a:r>
              <a:rPr lang="en-US" sz="2000" dirty="0"/>
              <a:t>family</a:t>
            </a:r>
          </a:p>
          <a:p>
            <a:pPr lvl="1"/>
            <a:r>
              <a:rPr lang="en-US" sz="2000" dirty="0">
                <a:solidFill>
                  <a:schemeClr val="folHlink"/>
                </a:solidFill>
              </a:rPr>
              <a:t>Patriarchal</a:t>
            </a:r>
            <a:r>
              <a:rPr lang="en-US" sz="2000" dirty="0"/>
              <a:t> = male dominated; </a:t>
            </a:r>
            <a:r>
              <a:rPr lang="en-US" sz="2000" dirty="0" smtClean="0"/>
              <a:t>men </a:t>
            </a:r>
            <a:r>
              <a:rPr lang="en-US" sz="2000" dirty="0"/>
              <a:t>inherit property and </a:t>
            </a:r>
            <a:r>
              <a:rPr lang="en-US" sz="2000" dirty="0" smtClean="0"/>
              <a:t>boys </a:t>
            </a:r>
            <a:r>
              <a:rPr lang="en-US" sz="2000" dirty="0"/>
              <a:t>educated</a:t>
            </a:r>
          </a:p>
          <a:p>
            <a:pPr lvl="1">
              <a:lnSpc>
                <a:spcPct val="90000"/>
              </a:lnSpc>
            </a:pPr>
            <a:r>
              <a:rPr lang="en-US" sz="2000" dirty="0"/>
              <a:t>Arranged </a:t>
            </a:r>
            <a:r>
              <a:rPr lang="en-US" sz="2000" dirty="0" smtClean="0"/>
              <a:t>marriages (parents do this for their young children) </a:t>
            </a:r>
            <a:endParaRPr lang="en-US" sz="2000" dirty="0"/>
          </a:p>
          <a:p>
            <a:pPr lvl="2">
              <a:lnSpc>
                <a:spcPct val="90000"/>
              </a:lnSpc>
            </a:pPr>
            <a:r>
              <a:rPr lang="en-US" sz="2000" dirty="0" smtClean="0"/>
              <a:t>usually </a:t>
            </a:r>
            <a:r>
              <a:rPr lang="en-US" sz="2000" dirty="0"/>
              <a:t>for political                                                                                           and economic </a:t>
            </a:r>
            <a:r>
              <a:rPr lang="en-US" sz="2000" dirty="0" smtClean="0"/>
              <a:t>reasons</a:t>
            </a:r>
            <a:r>
              <a:rPr lang="en-US" sz="1600" dirty="0" smtClean="0"/>
              <a:t/>
            </a:r>
            <a:br>
              <a:rPr lang="en-US" sz="1600" dirty="0" smtClean="0"/>
            </a:br>
            <a:endParaRPr lang="en-US" sz="1600" dirty="0"/>
          </a:p>
          <a:p>
            <a:pPr>
              <a:lnSpc>
                <a:spcPct val="90000"/>
              </a:lnSpc>
            </a:pPr>
            <a:r>
              <a:rPr lang="en-US" sz="2400" dirty="0" smtClean="0"/>
              <a:t>Status </a:t>
            </a:r>
            <a:r>
              <a:rPr lang="en-US" sz="2400" dirty="0"/>
              <a:t>of women</a:t>
            </a:r>
          </a:p>
          <a:p>
            <a:pPr lvl="1">
              <a:lnSpc>
                <a:spcPct val="90000"/>
              </a:lnSpc>
            </a:pPr>
            <a:r>
              <a:rPr lang="en-US" sz="1800" dirty="0"/>
              <a:t>Very low social status</a:t>
            </a:r>
          </a:p>
          <a:p>
            <a:pPr lvl="1">
              <a:lnSpc>
                <a:spcPct val="90000"/>
              </a:lnSpc>
            </a:pPr>
            <a:r>
              <a:rPr lang="en-US" sz="1800" dirty="0">
                <a:solidFill>
                  <a:schemeClr val="folHlink"/>
                </a:solidFill>
              </a:rPr>
              <a:t>Suttee</a:t>
            </a:r>
            <a:r>
              <a:rPr lang="en-US" sz="1800" dirty="0"/>
              <a:t> (Sati) – women                                                                        expected to thrown                                                                                    themselves on the                                                                                  crematory fires of their                                                                            dead husbands;                                                                                        refusal = disgrace</a:t>
            </a:r>
          </a:p>
        </p:txBody>
      </p:sp>
      <p:pic>
        <p:nvPicPr>
          <p:cNvPr id="94212" name="Picture 4" descr="HT010241"/>
          <p:cNvPicPr>
            <a:picLocks noChangeAspect="1" noChangeArrowheads="1"/>
          </p:cNvPicPr>
          <p:nvPr/>
        </p:nvPicPr>
        <p:blipFill>
          <a:blip r:embed="rId2" cstate="print"/>
          <a:srcRect/>
          <a:stretch>
            <a:fillRect/>
          </a:stretch>
        </p:blipFill>
        <p:spPr bwMode="auto">
          <a:xfrm>
            <a:off x="4099034" y="3200400"/>
            <a:ext cx="5044966" cy="3657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94212"/>
                                        </p:tgtEl>
                                        <p:attrNameLst>
                                          <p:attrName>style.visibility</p:attrName>
                                        </p:attrNameLst>
                                      </p:cBhvr>
                                      <p:to>
                                        <p:strVal val="visible"/>
                                      </p:to>
                                    </p:set>
                                    <p:anim calcmode="lin" valueType="num">
                                      <p:cBhvr>
                                        <p:cTn id="7" dur="1000" fill="hold"/>
                                        <p:tgtEl>
                                          <p:spTgt spid="94212"/>
                                        </p:tgtEl>
                                        <p:attrNameLst>
                                          <p:attrName>ppt_w</p:attrName>
                                        </p:attrNameLst>
                                      </p:cBhvr>
                                      <p:tavLst>
                                        <p:tav tm="0">
                                          <p:val>
                                            <p:strVal val="#ppt_w*0.70"/>
                                          </p:val>
                                        </p:tav>
                                        <p:tav tm="100000">
                                          <p:val>
                                            <p:strVal val="#ppt_w"/>
                                          </p:val>
                                        </p:tav>
                                      </p:tavLst>
                                    </p:anim>
                                    <p:anim calcmode="lin" valueType="num">
                                      <p:cBhvr>
                                        <p:cTn id="8" dur="1000" fill="hold"/>
                                        <p:tgtEl>
                                          <p:spTgt spid="94212"/>
                                        </p:tgtEl>
                                        <p:attrNameLst>
                                          <p:attrName>ppt_h</p:attrName>
                                        </p:attrNameLst>
                                      </p:cBhvr>
                                      <p:tavLst>
                                        <p:tav tm="0">
                                          <p:val>
                                            <p:strVal val="#ppt_h"/>
                                          </p:val>
                                        </p:tav>
                                        <p:tav tm="100000">
                                          <p:val>
                                            <p:strVal val="#ppt_h"/>
                                          </p:val>
                                        </p:tav>
                                      </p:tavLst>
                                    </p:anim>
                                    <p:animEffect transition="in" filter="fade">
                                      <p:cBhvr>
                                        <p:cTn id="9" dur="1000"/>
                                        <p:tgtEl>
                                          <p:spTgt spid="94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t>Sanskrit Writing</a:t>
            </a:r>
          </a:p>
        </p:txBody>
      </p:sp>
      <p:sp>
        <p:nvSpPr>
          <p:cNvPr id="15363" name="Rectangle 3"/>
          <p:cNvSpPr>
            <a:spLocks noGrp="1" noChangeArrowheads="1"/>
          </p:cNvSpPr>
          <p:nvPr>
            <p:ph type="body" idx="1"/>
          </p:nvPr>
        </p:nvSpPr>
        <p:spPr>
          <a:xfrm>
            <a:off x="142875" y="1222375"/>
            <a:ext cx="5162550" cy="3273425"/>
          </a:xfrm>
        </p:spPr>
        <p:txBody>
          <a:bodyPr/>
          <a:lstStyle/>
          <a:p>
            <a:r>
              <a:rPr lang="en-US" sz="2800"/>
              <a:t>The written language enabled the peoples to write down their stories and religious chants and rituals</a:t>
            </a:r>
          </a:p>
          <a:p>
            <a:r>
              <a:rPr lang="en-US" sz="2800"/>
              <a:t>Eventually became the sacred texts of Hinduism, </a:t>
            </a:r>
            <a:r>
              <a:rPr lang="en-US" sz="2800" i="1">
                <a:solidFill>
                  <a:schemeClr val="folHlink"/>
                </a:solidFill>
              </a:rPr>
              <a:t>the Vedas</a:t>
            </a:r>
          </a:p>
        </p:txBody>
      </p:sp>
      <p:pic>
        <p:nvPicPr>
          <p:cNvPr id="15364" name="Picture 4" descr="Sanskrit-Hindi alphabet"/>
          <p:cNvPicPr>
            <a:picLocks noChangeAspect="1" noChangeArrowheads="1"/>
          </p:cNvPicPr>
          <p:nvPr/>
        </p:nvPicPr>
        <p:blipFill>
          <a:blip r:embed="rId2" cstate="print">
            <a:lum contrast="12000"/>
          </a:blip>
          <a:srcRect/>
          <a:stretch>
            <a:fillRect/>
          </a:stretch>
        </p:blipFill>
        <p:spPr bwMode="auto">
          <a:xfrm>
            <a:off x="5410200" y="1752600"/>
            <a:ext cx="3335338" cy="4495800"/>
          </a:xfrm>
          <a:prstGeom prst="rect">
            <a:avLst/>
          </a:prstGeom>
          <a:noFill/>
          <a:ln w="9525">
            <a:solidFill>
              <a:srgbClr val="CCC700"/>
            </a:solidFill>
            <a:miter lim="800000"/>
            <a:headEnd/>
            <a:tailEnd/>
          </a:ln>
        </p:spPr>
      </p:pic>
      <p:pic>
        <p:nvPicPr>
          <p:cNvPr id="15365" name="Picture 5" descr="Image:Kashmir Sharada MS.jpg"/>
          <p:cNvPicPr>
            <a:picLocks noChangeAspect="1" noChangeArrowheads="1"/>
          </p:cNvPicPr>
          <p:nvPr/>
        </p:nvPicPr>
        <p:blipFill>
          <a:blip r:embed="rId3" cstate="print"/>
          <a:srcRect/>
          <a:stretch>
            <a:fillRect/>
          </a:stretch>
        </p:blipFill>
        <p:spPr bwMode="auto">
          <a:xfrm>
            <a:off x="533400" y="4572000"/>
            <a:ext cx="3657600" cy="1930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5365"/>
                                        </p:tgtEl>
                                        <p:attrNameLst>
                                          <p:attrName>style.visibility</p:attrName>
                                        </p:attrNameLst>
                                      </p:cBhvr>
                                      <p:to>
                                        <p:strVal val="visible"/>
                                      </p:to>
                                    </p:set>
                                    <p:anim calcmode="lin" valueType="num">
                                      <p:cBhvr>
                                        <p:cTn id="7" dur="1000" fill="hold"/>
                                        <p:tgtEl>
                                          <p:spTgt spid="15365"/>
                                        </p:tgtEl>
                                        <p:attrNameLst>
                                          <p:attrName>ppt_w</p:attrName>
                                        </p:attrNameLst>
                                      </p:cBhvr>
                                      <p:tavLst>
                                        <p:tav tm="0">
                                          <p:val>
                                            <p:strVal val="#ppt_w*0.70"/>
                                          </p:val>
                                        </p:tav>
                                        <p:tav tm="100000">
                                          <p:val>
                                            <p:strVal val="#ppt_w"/>
                                          </p:val>
                                        </p:tav>
                                      </p:tavLst>
                                    </p:anim>
                                    <p:anim calcmode="lin" valueType="num">
                                      <p:cBhvr>
                                        <p:cTn id="8" dur="1000" fill="hold"/>
                                        <p:tgtEl>
                                          <p:spTgt spid="15365"/>
                                        </p:tgtEl>
                                        <p:attrNameLst>
                                          <p:attrName>ppt_h</p:attrName>
                                        </p:attrNameLst>
                                      </p:cBhvr>
                                      <p:tavLst>
                                        <p:tav tm="0">
                                          <p:val>
                                            <p:strVal val="#ppt_h"/>
                                          </p:val>
                                        </p:tav>
                                        <p:tav tm="100000">
                                          <p:val>
                                            <p:strVal val="#ppt_h"/>
                                          </p:val>
                                        </p:tav>
                                      </p:tavLst>
                                    </p:anim>
                                    <p:animEffect transition="in" filter="fade">
                                      <p:cBhvr>
                                        <p:cTn id="9" dur="1000"/>
                                        <p:tgtEl>
                                          <p:spTgt spid="15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t>The Vedas</a:t>
            </a:r>
          </a:p>
        </p:txBody>
      </p:sp>
      <p:sp>
        <p:nvSpPr>
          <p:cNvPr id="16387" name="Rectangle 3"/>
          <p:cNvSpPr>
            <a:spLocks noGrp="1" noChangeArrowheads="1"/>
          </p:cNvSpPr>
          <p:nvPr>
            <p:ph type="body" idx="1"/>
          </p:nvPr>
        </p:nvSpPr>
        <p:spPr>
          <a:xfrm>
            <a:off x="142875" y="1222375"/>
            <a:ext cx="4833938" cy="5480050"/>
          </a:xfrm>
        </p:spPr>
        <p:txBody>
          <a:bodyPr/>
          <a:lstStyle/>
          <a:p>
            <a:r>
              <a:rPr lang="en-US" dirty="0"/>
              <a:t>1200 BCE-600 BCE</a:t>
            </a:r>
          </a:p>
          <a:p>
            <a:r>
              <a:rPr lang="en-US" dirty="0"/>
              <a:t>Written in Sanskrit</a:t>
            </a:r>
          </a:p>
          <a:p>
            <a:r>
              <a:rPr lang="en-US" dirty="0"/>
              <a:t>Hindu core of beliefs</a:t>
            </a:r>
          </a:p>
          <a:p>
            <a:pPr lvl="1"/>
            <a:r>
              <a:rPr lang="en-US" dirty="0"/>
              <a:t>Hymns &amp; poems</a:t>
            </a:r>
          </a:p>
          <a:p>
            <a:pPr lvl="1"/>
            <a:r>
              <a:rPr lang="en-US" dirty="0"/>
              <a:t>Religious prayers</a:t>
            </a:r>
          </a:p>
          <a:p>
            <a:pPr lvl="1"/>
            <a:r>
              <a:rPr lang="en-US" dirty="0"/>
              <a:t>Magical spells</a:t>
            </a:r>
          </a:p>
          <a:p>
            <a:pPr lvl="1"/>
            <a:r>
              <a:rPr lang="en-US" dirty="0"/>
              <a:t>Lists of the gods</a:t>
            </a:r>
          </a:p>
          <a:p>
            <a:pPr lvl="1"/>
            <a:r>
              <a:rPr lang="en-US" dirty="0"/>
              <a:t>Rig Veda = oldest work</a:t>
            </a:r>
          </a:p>
        </p:txBody>
      </p:sp>
      <p:pic>
        <p:nvPicPr>
          <p:cNvPr id="16388" name="Picture 4" descr="chart-Vedas&amp;Indian Religious Texts"/>
          <p:cNvPicPr>
            <a:picLocks noChangeAspect="1" noChangeArrowheads="1"/>
          </p:cNvPicPr>
          <p:nvPr/>
        </p:nvPicPr>
        <p:blipFill>
          <a:blip r:embed="rId2" cstate="print">
            <a:lum bright="12000" contrast="12000"/>
          </a:blip>
          <a:srcRect/>
          <a:stretch>
            <a:fillRect/>
          </a:stretch>
        </p:blipFill>
        <p:spPr bwMode="auto">
          <a:xfrm>
            <a:off x="5029200" y="1295400"/>
            <a:ext cx="3560763" cy="5181600"/>
          </a:xfrm>
          <a:prstGeom prst="rect">
            <a:avLst/>
          </a:prstGeom>
          <a:noFill/>
          <a:ln w="9525">
            <a:solidFill>
              <a:srgbClr val="CCC700"/>
            </a:solid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288</TotalTime>
  <Words>1507</Words>
  <Application>Microsoft Office PowerPoint</Application>
  <PresentationFormat>On-screen Show (4:3)</PresentationFormat>
  <Paragraphs>232</Paragraphs>
  <Slides>33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Comic Sans MS</vt:lpstr>
      <vt:lpstr>Times New Roman</vt:lpstr>
      <vt:lpstr>Trebuchet MS</vt:lpstr>
      <vt:lpstr>Wingdings</vt:lpstr>
      <vt:lpstr>Default Design</vt:lpstr>
      <vt:lpstr>Ancient India</vt:lpstr>
      <vt:lpstr>India’s Geography</vt:lpstr>
      <vt:lpstr>Mohenjo-Daro</vt:lpstr>
      <vt:lpstr>Aryan Invasion/Migration</vt:lpstr>
      <vt:lpstr>Aryan (Vedic Era)</vt:lpstr>
      <vt:lpstr>Aryan (Vedic Age)</vt:lpstr>
      <vt:lpstr>Aryan (Vedic Age)</vt:lpstr>
      <vt:lpstr>Sanskrit Writing</vt:lpstr>
      <vt:lpstr>The Vedas</vt:lpstr>
      <vt:lpstr>Varna – Social Level </vt:lpstr>
      <vt:lpstr>Caste System</vt:lpstr>
      <vt:lpstr>Caste System</vt:lpstr>
      <vt:lpstr>Caste System</vt:lpstr>
      <vt:lpstr>Untouchables</vt:lpstr>
      <vt:lpstr>Hinduism</vt:lpstr>
      <vt:lpstr>Hinduism</vt:lpstr>
      <vt:lpstr>PowerPoint Presentation</vt:lpstr>
      <vt:lpstr>PowerPoint Presentation</vt:lpstr>
      <vt:lpstr>Yoga</vt:lpstr>
      <vt:lpstr>Gautama the Buddha</vt:lpstr>
      <vt:lpstr>Siddhartha Gautama:  Prince turned Buddha</vt:lpstr>
      <vt:lpstr>Siddhartha Gautama</vt:lpstr>
      <vt:lpstr>Siddhartha Gautama</vt:lpstr>
      <vt:lpstr>Teachings of the Buddha</vt:lpstr>
      <vt:lpstr>Achievement of Nirvana</vt:lpstr>
      <vt:lpstr>The Eightfold Path (Middle Way)</vt:lpstr>
      <vt:lpstr>Buddha’s Life</vt:lpstr>
      <vt:lpstr>Teachings</vt:lpstr>
      <vt:lpstr>Spread of Buddhism</vt:lpstr>
      <vt:lpstr>Buddhist Traditions</vt:lpstr>
      <vt:lpstr>Stupa</vt:lpstr>
      <vt:lpstr>Pagodas</vt:lpstr>
      <vt:lpstr>Caste System</vt:lpstr>
    </vt:vector>
  </TitlesOfParts>
  <Company>AISD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Eras of India</dc:title>
  <dc:creator>Cherry Whipple</dc:creator>
  <cp:lastModifiedBy>Elizabeth King</cp:lastModifiedBy>
  <cp:revision>21</cp:revision>
  <dcterms:created xsi:type="dcterms:W3CDTF">2007-09-21T01:57:45Z</dcterms:created>
  <dcterms:modified xsi:type="dcterms:W3CDTF">2015-09-16T19:40:45Z</dcterms:modified>
</cp:coreProperties>
</file>