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sldIdLst>
    <p:sldId id="276" r:id="rId2"/>
    <p:sldId id="257" r:id="rId3"/>
    <p:sldId id="338" r:id="rId4"/>
    <p:sldId id="340" r:id="rId5"/>
    <p:sldId id="344" r:id="rId6"/>
    <p:sldId id="345" r:id="rId7"/>
    <p:sldId id="346" r:id="rId8"/>
    <p:sldId id="351" r:id="rId9"/>
    <p:sldId id="352" r:id="rId10"/>
    <p:sldId id="414" r:id="rId11"/>
    <p:sldId id="415" r:id="rId12"/>
    <p:sldId id="358" r:id="rId13"/>
    <p:sldId id="359" r:id="rId14"/>
    <p:sldId id="360" r:id="rId15"/>
    <p:sldId id="362" r:id="rId16"/>
    <p:sldId id="363" r:id="rId17"/>
    <p:sldId id="421" r:id="rId18"/>
    <p:sldId id="416" r:id="rId19"/>
    <p:sldId id="365" r:id="rId20"/>
    <p:sldId id="366" r:id="rId21"/>
    <p:sldId id="410" r:id="rId22"/>
    <p:sldId id="369" r:id="rId23"/>
    <p:sldId id="370" r:id="rId24"/>
    <p:sldId id="371" r:id="rId25"/>
    <p:sldId id="372" r:id="rId26"/>
    <p:sldId id="373" r:id="rId27"/>
    <p:sldId id="418" r:id="rId28"/>
    <p:sldId id="376" r:id="rId29"/>
    <p:sldId id="377" r:id="rId30"/>
    <p:sldId id="458" r:id="rId31"/>
    <p:sldId id="46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90" autoAdjust="0"/>
    <p:restoredTop sz="90369" autoAdjust="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1D72-DCF9-49E5-992E-C5264A0DC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0E73-2170-45E2-814A-14D68F258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B9C8-4425-456E-8025-DA1DA191F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E44-0DF5-4B97-ACF5-B0B57FB75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897D-E616-45CA-8AAD-4434E8DE8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2159-7666-42BF-BA30-1246492FC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A312-1572-4B25-B211-85A8F8C7F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64ED-2860-49A4-8371-FE106121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CB41-4100-4A3C-8432-2E769126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101-4188-485F-A0E5-27ACFF2C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76E82-7478-47F6-AA11-50B2ABBA07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BB6EBE-B02C-4B39-ADD9-53A1527E4D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/>
              <a:t>The Industrial Revolution 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Why did the Industrial Revolution begin in England?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495550"/>
            <a:ext cx="7658100" cy="2990850"/>
          </a:xfrm>
        </p:spPr>
        <p:txBody>
          <a:bodyPr/>
          <a:lstStyle/>
          <a:p>
            <a:pPr algn="l"/>
            <a:r>
              <a:rPr lang="en-US"/>
              <a:t>• Stable &amp; supportive government</a:t>
            </a:r>
          </a:p>
          <a:p>
            <a:pPr algn="l"/>
            <a:r>
              <a:rPr lang="en-US"/>
              <a:t>• Many resources within a vast empire</a:t>
            </a:r>
          </a:p>
          <a:p>
            <a:pPr algn="l"/>
            <a:r>
              <a:rPr lang="en-US"/>
              <a:t>• Superb Navy to protect the merchant fleet</a:t>
            </a:r>
          </a:p>
          <a:p>
            <a:pPr algn="l"/>
            <a:r>
              <a:rPr lang="en-US"/>
              <a:t>• High quality sheep for wool supplies</a:t>
            </a:r>
          </a:p>
          <a:p>
            <a:pPr algn="l"/>
            <a:r>
              <a:rPr lang="en-US"/>
              <a:t>• Rich supply of Coal</a:t>
            </a:r>
          </a:p>
          <a:p>
            <a:pPr algn="l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/>
              <a:t>Early Inventions</a:t>
            </a:r>
          </a:p>
        </p:txBody>
      </p:sp>
      <p:sp>
        <p:nvSpPr>
          <p:cNvPr id="1740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</p:spPr>
        <p:txBody>
          <a:bodyPr/>
          <a:lstStyle/>
          <a:p>
            <a:r>
              <a:rPr lang="en-US"/>
              <a:t> James Hargreaves’ spinning jenny</a:t>
            </a:r>
          </a:p>
          <a:p>
            <a:r>
              <a:rPr lang="en-US"/>
              <a:t>John Kay’s flying shuttle</a:t>
            </a:r>
          </a:p>
          <a:p>
            <a:r>
              <a:rPr lang="en-US"/>
              <a:t>James Watt’s Steam Engine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151J.KayFlyingSh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29588" cy="6097588"/>
          </a:xfrm>
          <a:prstGeom prst="rect">
            <a:avLst/>
          </a:prstGeom>
          <a:noFill/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73117" y="14288"/>
            <a:ext cx="842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Early inventions: </a:t>
            </a:r>
            <a:r>
              <a:rPr lang="en-US" sz="2400" dirty="0" smtClean="0"/>
              <a:t>1733- John </a:t>
            </a:r>
            <a:r>
              <a:rPr lang="en-US" sz="2400" dirty="0"/>
              <a:t>Kay’s flying shuttle (for weaving)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152JamesHarg.SpJen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29588" cy="6097588"/>
          </a:xfrm>
          <a:prstGeom prst="rect">
            <a:avLst/>
          </a:prstGeom>
          <a:noFill/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68275" y="14288"/>
            <a:ext cx="8807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Early inventions: John Kay’s flying shuttle (for weaving)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153JamesH ?????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379413"/>
            <a:ext cx="8129587" cy="609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155R.A.Spin.Frame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29588" cy="6097588"/>
          </a:xfrm>
          <a:prstGeom prst="rect">
            <a:avLst/>
          </a:prstGeom>
          <a:noFill/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482092" y="-61913"/>
            <a:ext cx="61718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1764- Early </a:t>
            </a:r>
            <a:r>
              <a:rPr lang="en-US" sz="2800" dirty="0"/>
              <a:t>inventions: spinning frame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156Sam.Crompton</a:t>
            </a: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29588" cy="6097588"/>
          </a:xfrm>
          <a:prstGeom prst="rect">
            <a:avLst/>
          </a:prstGeom>
          <a:noFill/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582397" y="-61913"/>
            <a:ext cx="6118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Early Factory- notice the “repairman”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 t="24738" r="3027"/>
          <a:stretch>
            <a:fillRect/>
          </a:stretch>
        </p:blipFill>
        <p:spPr bwMode="auto">
          <a:xfrm>
            <a:off x="304800" y="914400"/>
            <a:ext cx="8534400" cy="5268913"/>
          </a:xfrm>
          <a:prstGeom prst="rect">
            <a:avLst/>
          </a:prstGeom>
          <a:noFill/>
        </p:spPr>
      </p:pic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352800" y="228600"/>
            <a:ext cx="267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0"/>
              <a:t>Textile Factory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150CottonFACTORY</a:t>
            </a:r>
          </a:p>
        </p:txBody>
      </p:sp>
      <p:pic>
        <p:nvPicPr>
          <p:cNvPr id="175107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29588" cy="6097588"/>
          </a:xfrm>
          <a:prstGeom prst="rect">
            <a:avLst/>
          </a:prstGeom>
          <a:noFill/>
        </p:spPr>
      </p:pic>
      <p:sp>
        <p:nvSpPr>
          <p:cNvPr id="175108" name="Text Box 1028"/>
          <p:cNvSpPr txBox="1">
            <a:spLocks noChangeArrowheads="1"/>
          </p:cNvSpPr>
          <p:nvPr/>
        </p:nvSpPr>
        <p:spPr bwMode="auto">
          <a:xfrm>
            <a:off x="2209800" y="0"/>
            <a:ext cx="4905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Cotton factory with child labor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158PowerLoom</a:t>
            </a: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29588" cy="6097588"/>
          </a:xfrm>
          <a:prstGeom prst="rect">
            <a:avLst/>
          </a:prstGeom>
          <a:noFill/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53740" y="-61913"/>
            <a:ext cx="85730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1787 Edmund Cartwright: </a:t>
            </a:r>
            <a:r>
              <a:rPr lang="en-US" sz="2800" dirty="0"/>
              <a:t>Power </a:t>
            </a:r>
            <a:r>
              <a:rPr lang="en-US" sz="2800" dirty="0" smtClean="0"/>
              <a:t>Loom (water power)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/>
              <a:t>The Industrial Revolution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696200" cy="3352800"/>
          </a:xfrm>
        </p:spPr>
        <p:txBody>
          <a:bodyPr/>
          <a:lstStyle/>
          <a:p>
            <a:pPr algn="l"/>
            <a:r>
              <a:rPr lang="en-US"/>
              <a:t>Refers to the enormous economic and political changes that took place in the mid-18th century as Europeans began to mass-produce products that were formerly hand-made in cottage industries.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086600" cy="762000"/>
          </a:xfrm>
        </p:spPr>
        <p:txBody>
          <a:bodyPr/>
          <a:lstStyle/>
          <a:p>
            <a:r>
              <a:rPr lang="en-US" sz="3600"/>
              <a:t>Printing cloth</a:t>
            </a:r>
            <a:endParaRPr lang="en-US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/>
          <a:srcRect t="9000" b="9000"/>
          <a:stretch>
            <a:fillRect/>
          </a:stretch>
        </p:blipFill>
        <p:spPr bwMode="auto">
          <a:xfrm>
            <a:off x="533400" y="990600"/>
            <a:ext cx="8129588" cy="499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1027"/>
          <p:cNvPicPr>
            <a:picLocks noChangeAspect="1" noChangeArrowheads="1"/>
          </p:cNvPicPr>
          <p:nvPr/>
        </p:nvPicPr>
        <p:blipFill>
          <a:blip r:embed="rId2" cstate="print"/>
          <a:srcRect l="16875" r="16875"/>
          <a:stretch>
            <a:fillRect/>
          </a:stretch>
        </p:blipFill>
        <p:spPr bwMode="auto">
          <a:xfrm>
            <a:off x="3124200" y="457200"/>
            <a:ext cx="5386388" cy="6097588"/>
          </a:xfrm>
          <a:prstGeom prst="rect">
            <a:avLst/>
          </a:prstGeom>
          <a:noFill/>
        </p:spPr>
      </p:pic>
      <p:sp>
        <p:nvSpPr>
          <p:cNvPr id="167940" name="Text Box 1028"/>
          <p:cNvSpPr txBox="1">
            <a:spLocks noChangeArrowheads="1"/>
          </p:cNvSpPr>
          <p:nvPr/>
        </p:nvSpPr>
        <p:spPr bwMode="auto">
          <a:xfrm>
            <a:off x="219053" y="1598613"/>
            <a:ext cx="276229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1765-</a:t>
            </a:r>
          </a:p>
          <a:p>
            <a:pPr algn="ctr"/>
            <a:r>
              <a:rPr lang="en-US" sz="3600" dirty="0" smtClean="0"/>
              <a:t>James </a:t>
            </a:r>
            <a:r>
              <a:rPr lang="en-US" sz="3600" dirty="0"/>
              <a:t>Watt</a:t>
            </a:r>
          </a:p>
          <a:p>
            <a:pPr algn="ctr"/>
            <a:r>
              <a:rPr lang="en-US" sz="3600" b="0" dirty="0"/>
              <a:t>invented a</a:t>
            </a:r>
          </a:p>
          <a:p>
            <a:pPr algn="ctr"/>
            <a:r>
              <a:rPr lang="en-US" sz="3600" b="0" dirty="0"/>
              <a:t>Steam Engine</a:t>
            </a:r>
            <a:endParaRPr lang="en-US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164BritLocomotive</a:t>
            </a: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129588" cy="6097588"/>
          </a:xfrm>
          <a:prstGeom prst="rect">
            <a:avLst/>
          </a:prstGeom>
          <a:noFill/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394075" y="60325"/>
            <a:ext cx="247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Steam locomotive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168SteamTractor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29588" cy="6097588"/>
          </a:xfrm>
          <a:prstGeom prst="rect">
            <a:avLst/>
          </a:prstGeom>
          <a:noFill/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505200" y="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Steam Tractor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166RR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29588" cy="6097588"/>
          </a:xfrm>
          <a:prstGeom prst="rect">
            <a:avLst/>
          </a:prstGeom>
          <a:noFill/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04800" y="0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Early results of the industrial revolution: railroad transportation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7391400" cy="762000"/>
          </a:xfrm>
        </p:spPr>
        <p:txBody>
          <a:bodyPr>
            <a:normAutofit fontScale="90000"/>
          </a:bodyPr>
          <a:lstStyle/>
          <a:p>
            <a:r>
              <a:rPr lang="en-US"/>
              <a:t>170St.Ship</a:t>
            </a: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/>
          <a:srcRect t="7500" b="7500"/>
          <a:stretch>
            <a:fillRect/>
          </a:stretch>
        </p:blipFill>
        <p:spPr bwMode="auto">
          <a:xfrm>
            <a:off x="609600" y="1219200"/>
            <a:ext cx="8129588" cy="5183188"/>
          </a:xfrm>
          <a:prstGeom prst="rect">
            <a:avLst/>
          </a:prstGeom>
          <a:noFill/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798888" y="593725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Steam Ship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171FrankfurtStBt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379413"/>
            <a:ext cx="8129587" cy="609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“Wretched” Working Conditions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Child Labor</a:t>
            </a:r>
          </a:p>
          <a:p>
            <a:r>
              <a:rPr lang="en-US"/>
              <a:t>Low salaries</a:t>
            </a:r>
          </a:p>
          <a:p>
            <a:r>
              <a:rPr lang="en-US"/>
              <a:t>Unsafe conditions</a:t>
            </a:r>
          </a:p>
          <a:p>
            <a:r>
              <a:rPr lang="en-US"/>
              <a:t>Long hours</a:t>
            </a:r>
          </a:p>
          <a:p>
            <a:r>
              <a:rPr lang="en-US"/>
              <a:t>No unemployment insurance</a:t>
            </a:r>
          </a:p>
          <a:p>
            <a:r>
              <a:rPr lang="en-US"/>
              <a:t>No workmen’s compensation</a:t>
            </a:r>
          </a:p>
          <a:p>
            <a:r>
              <a:rPr lang="en-US"/>
              <a:t>Crowded/unsanitary tenement houses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Child labor in coal mines</a:t>
            </a:r>
            <a:endParaRPr lang="en-US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 cstate="print"/>
          <a:srcRect t="21001" b="21001"/>
          <a:stretch>
            <a:fillRect/>
          </a:stretch>
        </p:blipFill>
        <p:spPr bwMode="auto">
          <a:xfrm>
            <a:off x="506413" y="1660525"/>
            <a:ext cx="8129587" cy="3535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352800" cy="1066800"/>
          </a:xfrm>
        </p:spPr>
        <p:txBody>
          <a:bodyPr>
            <a:normAutofit fontScale="90000"/>
          </a:bodyPr>
          <a:lstStyle/>
          <a:p>
            <a:r>
              <a:rPr lang="en-US"/>
              <a:t>182GirlCoalminer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 l="15750" r="15750"/>
          <a:stretch>
            <a:fillRect/>
          </a:stretch>
        </p:blipFill>
        <p:spPr bwMode="auto">
          <a:xfrm>
            <a:off x="228600" y="381000"/>
            <a:ext cx="5568950" cy="6097588"/>
          </a:xfrm>
          <a:prstGeom prst="rect">
            <a:avLst/>
          </a:prstGeom>
          <a:noFill/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038850" y="1524000"/>
            <a:ext cx="2851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Child labor</a:t>
            </a:r>
          </a:p>
          <a:p>
            <a:pPr algn="ctr"/>
            <a:r>
              <a:rPr lang="en-US" sz="3600" b="0">
                <a:solidFill>
                  <a:schemeClr val="tx2"/>
                </a:solidFill>
              </a:rPr>
              <a:t> in coal mines.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JEngCow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29588" cy="6097588"/>
          </a:xfrm>
          <a:prstGeom prst="rect">
            <a:avLst/>
          </a:prstGeom>
          <a:noFill/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441825" y="220663"/>
            <a:ext cx="184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990600" y="0"/>
            <a:ext cx="722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European life before the Industrial Revolution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733800" cy="762000"/>
          </a:xfrm>
        </p:spPr>
        <p:txBody>
          <a:bodyPr>
            <a:normAutofit fontScale="90000"/>
          </a:bodyPr>
          <a:lstStyle/>
          <a:p>
            <a:r>
              <a:rPr lang="en-US"/>
              <a:t>K152slums</a:t>
            </a:r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2" cstate="print"/>
          <a:srcRect l="16875" r="16875"/>
          <a:stretch>
            <a:fillRect/>
          </a:stretch>
        </p:blipFill>
        <p:spPr bwMode="auto">
          <a:xfrm>
            <a:off x="152400" y="304800"/>
            <a:ext cx="5386388" cy="6097588"/>
          </a:xfrm>
          <a:prstGeom prst="rect">
            <a:avLst/>
          </a:prstGeom>
          <a:noFill/>
        </p:spPr>
      </p:pic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5551488" y="1219200"/>
            <a:ext cx="359251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solidFill>
                  <a:schemeClr val="tx2"/>
                </a:solidFill>
              </a:rPr>
              <a:t>Crowded, unsanitary</a:t>
            </a:r>
          </a:p>
          <a:p>
            <a:pPr algn="ctr"/>
            <a:r>
              <a:rPr lang="en-US" sz="3200" b="0">
                <a:solidFill>
                  <a:schemeClr val="tx2"/>
                </a:solidFill>
              </a:rPr>
              <a:t>conditions in</a:t>
            </a:r>
          </a:p>
          <a:p>
            <a:pPr algn="ctr"/>
            <a:r>
              <a:rPr lang="en-US" sz="3200" b="0">
                <a:solidFill>
                  <a:schemeClr val="tx2"/>
                </a:solidFill>
              </a:rPr>
              <a:t>tenement houses</a:t>
            </a:r>
          </a:p>
          <a:p>
            <a:pPr algn="ctr"/>
            <a:r>
              <a:rPr lang="en-US" sz="3200" b="0">
                <a:solidFill>
                  <a:schemeClr val="tx2"/>
                </a:solidFill>
              </a:rPr>
              <a:t>for the proletariat</a:t>
            </a:r>
          </a:p>
          <a:p>
            <a:pPr algn="ctr"/>
            <a:r>
              <a:rPr lang="en-US" sz="3200" b="0">
                <a:solidFill>
                  <a:schemeClr val="tx2"/>
                </a:solidFill>
              </a:rPr>
              <a:t>(working class)</a:t>
            </a:r>
          </a:p>
          <a:p>
            <a:pPr algn="ctr"/>
            <a:r>
              <a:rPr lang="en-US" sz="3200" b="0">
                <a:solidFill>
                  <a:schemeClr val="tx2"/>
                </a:solidFill>
              </a:rPr>
              <a:t>as a result of the</a:t>
            </a:r>
          </a:p>
          <a:p>
            <a:pPr algn="ctr"/>
            <a:r>
              <a:rPr lang="en-US" sz="3200" b="0">
                <a:solidFill>
                  <a:schemeClr val="tx2"/>
                </a:solidFill>
              </a:rPr>
              <a:t>industrial revolution.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343400" cy="990600"/>
          </a:xfrm>
        </p:spPr>
        <p:txBody>
          <a:bodyPr/>
          <a:lstStyle/>
          <a:p>
            <a:r>
              <a:rPr lang="en-US"/>
              <a:t>189LondonRich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2" cstate="print"/>
          <a:srcRect l="19125" r="19125"/>
          <a:stretch>
            <a:fillRect/>
          </a:stretch>
        </p:blipFill>
        <p:spPr bwMode="auto">
          <a:xfrm>
            <a:off x="228600" y="304800"/>
            <a:ext cx="5021263" cy="6097588"/>
          </a:xfrm>
          <a:prstGeom prst="rect">
            <a:avLst/>
          </a:prstGeom>
          <a:noFill/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254625" y="760413"/>
            <a:ext cx="391636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0"/>
              <a:t>The bourgeosie</a:t>
            </a:r>
          </a:p>
          <a:p>
            <a:pPr algn="ctr"/>
            <a:r>
              <a:rPr lang="en-US" sz="3600" b="0"/>
              <a:t>(upper middle class)</a:t>
            </a:r>
          </a:p>
          <a:p>
            <a:pPr algn="ctr"/>
            <a:r>
              <a:rPr lang="en-US" sz="3600" b="0"/>
              <a:t>that owned the </a:t>
            </a:r>
          </a:p>
          <a:p>
            <a:pPr algn="ctr"/>
            <a:r>
              <a:rPr lang="en-US" sz="3600" b="0"/>
              <a:t>factories became</a:t>
            </a:r>
          </a:p>
          <a:p>
            <a:pPr algn="ctr"/>
            <a:r>
              <a:rPr lang="en-US" sz="3600" b="0"/>
              <a:t>wealthy &amp; enjoyed</a:t>
            </a:r>
          </a:p>
          <a:p>
            <a:pPr algn="ctr"/>
            <a:r>
              <a:rPr lang="en-US" sz="3600" b="0"/>
              <a:t>a wide variety of </a:t>
            </a:r>
          </a:p>
          <a:p>
            <a:pPr algn="ctr"/>
            <a:r>
              <a:rPr lang="en-US" sz="3600" b="0"/>
              <a:t>luxuries as a result</a:t>
            </a:r>
          </a:p>
          <a:p>
            <a:pPr algn="ctr"/>
            <a:r>
              <a:rPr lang="en-US" sz="3600" b="0"/>
              <a:t>of the industrial</a:t>
            </a:r>
          </a:p>
          <a:p>
            <a:pPr algn="ctr"/>
            <a:r>
              <a:rPr lang="en-US" sz="3600" b="0"/>
              <a:t>revolution.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/>
              <a:t>118Eng.Tailor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 t="7500" b="7500"/>
          <a:stretch>
            <a:fillRect/>
          </a:stretch>
        </p:blipFill>
        <p:spPr bwMode="auto">
          <a:xfrm>
            <a:off x="533400" y="1066800"/>
            <a:ext cx="8129588" cy="5183188"/>
          </a:xfrm>
          <a:prstGeom prst="rect">
            <a:avLst/>
          </a:prstGeom>
          <a:noFill/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441825" y="525463"/>
            <a:ext cx="184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722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European life before the Industrial Revolution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123Ferrier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29588" cy="6097588"/>
          </a:xfrm>
          <a:prstGeom prst="rect">
            <a:avLst/>
          </a:prstGeom>
          <a:noFill/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208088" y="14288"/>
            <a:ext cx="675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0">
                <a:solidFill>
                  <a:schemeClr val="tx2"/>
                </a:solidFill>
              </a:rPr>
              <a:t>European life before the Industrial Revolution</a:t>
            </a:r>
            <a:endParaRPr 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124Watchrepair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29588" cy="6097588"/>
          </a:xfrm>
          <a:prstGeom prst="rect">
            <a:avLst/>
          </a:prstGeom>
          <a:noFill/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96975" y="14288"/>
            <a:ext cx="675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0">
                <a:solidFill>
                  <a:schemeClr val="tx2"/>
                </a:solidFill>
              </a:rPr>
              <a:t>European life before the Industrial Revolution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125Saddlemaker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29588" cy="6097588"/>
          </a:xfrm>
          <a:prstGeom prst="rect">
            <a:avLst/>
          </a:prstGeom>
          <a:noFill/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295400" y="0"/>
            <a:ext cx="6750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0">
                <a:solidFill>
                  <a:schemeClr val="tx2"/>
                </a:solidFill>
              </a:rPr>
              <a:t>European life before the Industrial Revolution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132Mineshaft</a:t>
            </a: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29588" cy="6097588"/>
          </a:xfrm>
          <a:prstGeom prst="rect">
            <a:avLst/>
          </a:prstGeom>
          <a:noFill/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23863" y="14288"/>
            <a:ext cx="8323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/>
              <a:t>Early results of the Industrial Revolution:  mine shaft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133Coalshaft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29588" cy="6097588"/>
          </a:xfrm>
          <a:prstGeom prst="rect">
            <a:avLst/>
          </a:prstGeom>
          <a:noFill/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596900" y="14288"/>
            <a:ext cx="8096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/>
              <a:t>Early results of the Industrial Revolution: coal mine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324</Words>
  <Application>Microsoft Office PowerPoint</Application>
  <PresentationFormat>On-screen Show (4:3)</PresentationFormat>
  <Paragraphs>85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Constantia</vt:lpstr>
      <vt:lpstr>Times</vt:lpstr>
      <vt:lpstr>Wingdings 2</vt:lpstr>
      <vt:lpstr>Flow</vt:lpstr>
      <vt:lpstr>The Industrial Revolution </vt:lpstr>
      <vt:lpstr>The Industrial Revolution</vt:lpstr>
      <vt:lpstr>JEngCow</vt:lpstr>
      <vt:lpstr>118Eng.Tailor</vt:lpstr>
      <vt:lpstr>123Ferrier</vt:lpstr>
      <vt:lpstr>124Watchrepair</vt:lpstr>
      <vt:lpstr>125Saddlemaker</vt:lpstr>
      <vt:lpstr>132Mineshaft</vt:lpstr>
      <vt:lpstr>133Coalshaft</vt:lpstr>
      <vt:lpstr>Why did the Industrial Revolution begin in England?</vt:lpstr>
      <vt:lpstr>Early Inventions</vt:lpstr>
      <vt:lpstr>151J.KayFlyingSh</vt:lpstr>
      <vt:lpstr>152JamesHarg.SpJen</vt:lpstr>
      <vt:lpstr>153JamesH ?????</vt:lpstr>
      <vt:lpstr>155R.A.Spin.Frame</vt:lpstr>
      <vt:lpstr>156Sam.Crompton</vt:lpstr>
      <vt:lpstr>PowerPoint Presentation</vt:lpstr>
      <vt:lpstr>150CottonFACTORY</vt:lpstr>
      <vt:lpstr>158PowerLoom</vt:lpstr>
      <vt:lpstr>Printing cloth</vt:lpstr>
      <vt:lpstr>PowerPoint Presentation</vt:lpstr>
      <vt:lpstr>164BritLocomotive</vt:lpstr>
      <vt:lpstr>168SteamTractor</vt:lpstr>
      <vt:lpstr>166RR</vt:lpstr>
      <vt:lpstr>170St.Ship</vt:lpstr>
      <vt:lpstr>171FrankfurtStBt</vt:lpstr>
      <vt:lpstr>“Wretched” Working Conditions</vt:lpstr>
      <vt:lpstr>Child labor in coal mines</vt:lpstr>
      <vt:lpstr>182GirlCoalminer</vt:lpstr>
      <vt:lpstr>K152slums</vt:lpstr>
      <vt:lpstr>189LondonRich</vt:lpstr>
    </vt:vector>
  </TitlesOfParts>
  <Company>Leeward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History Faculty</dc:creator>
  <cp:lastModifiedBy>Elizabeth King</cp:lastModifiedBy>
  <cp:revision>50</cp:revision>
  <dcterms:created xsi:type="dcterms:W3CDTF">2002-04-25T18:06:02Z</dcterms:created>
  <dcterms:modified xsi:type="dcterms:W3CDTF">2016-03-28T19:23:30Z</dcterms:modified>
</cp:coreProperties>
</file>