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2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A1E7D-86C3-CA49-B1EB-7A64BFB04CFD}" type="datetimeFigureOut">
              <a:rPr lang="en-US" smtClean="0"/>
              <a:t>4/21/14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CB449-BEB1-FC41-B16F-22CBD353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1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0A4AF2-3850-5A47-B672-B3687AE83187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60E1C0-B414-2A40-8D3F-99814009D862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B5AE53-14FD-A34E-9BC2-369B68A4A96B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9CD002-9BCB-F844-9C55-7E8A9A40EEA4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8D08CF-070A-9B49-A886-91FB88F4E2B1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849370-52CA-6842-86A7-0323298C133F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549C6C-EB2C-F549-A008-19914A6D71FF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CF3509-3FB0-3E4A-89A9-497ACD459A11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649F-5206-954D-ACEB-A818C028122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F04E-57B6-ED4A-9C2F-6460048F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649F-5206-954D-ACEB-A818C028122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F04E-57B6-ED4A-9C2F-6460048F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649F-5206-954D-ACEB-A818C028122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F04E-57B6-ED4A-9C2F-6460048F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E8644A-E57A-684B-BEE0-3272E8580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5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649F-5206-954D-ACEB-A818C028122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F04E-57B6-ED4A-9C2F-6460048F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649F-5206-954D-ACEB-A818C028122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F04E-57B6-ED4A-9C2F-6460048F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649F-5206-954D-ACEB-A818C028122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F04E-57B6-ED4A-9C2F-6460048F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649F-5206-954D-ACEB-A818C028122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F04E-57B6-ED4A-9C2F-6460048F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649F-5206-954D-ACEB-A818C028122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F04E-57B6-ED4A-9C2F-6460048F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649F-5206-954D-ACEB-A818C028122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F04E-57B6-ED4A-9C2F-6460048F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649F-5206-954D-ACEB-A818C028122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F04E-57B6-ED4A-9C2F-6460048F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649F-5206-954D-ACEB-A818C028122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F04E-57B6-ED4A-9C2F-6460048F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649F-5206-954D-ACEB-A818C028122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F04E-57B6-ED4A-9C2F-6460048F5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8bCuNiJ-NI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r5cjyokV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b-w_buchenwa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714375" y="2143125"/>
            <a:ext cx="7772400" cy="1470025"/>
          </a:xfrm>
        </p:spPr>
        <p:txBody>
          <a:bodyPr/>
          <a:lstStyle/>
          <a:p>
            <a:pPr eaLnBrk="1" hangingPunct="1"/>
            <a:r>
              <a:rPr lang="en-CA" b="1" dirty="0" smtClean="0">
                <a:solidFill>
                  <a:schemeClr val="bg1"/>
                </a:solidFill>
                <a:latin typeface="Calibri" charset="0"/>
              </a:rPr>
              <a:t>The </a:t>
            </a:r>
            <a:r>
              <a:rPr lang="en-CA" b="1" dirty="0">
                <a:solidFill>
                  <a:schemeClr val="bg1"/>
                </a:solidFill>
                <a:latin typeface="Calibri" charset="0"/>
              </a:rPr>
              <a:t>Holocaust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Brief Introduction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4000" dirty="0" smtClean="0">
                <a:latin typeface="Calibri" charset="0"/>
              </a:rPr>
              <a:t>How did they know who was Jewish?</a:t>
            </a:r>
            <a:endParaRPr lang="en-CA" sz="4000" dirty="0">
              <a:latin typeface="Calibri" charset="0"/>
            </a:endParaRPr>
          </a:p>
        </p:txBody>
      </p:sp>
      <p:pic>
        <p:nvPicPr>
          <p:cNvPr id="73731" name="Content Placeholder 3" descr="nazi race ki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85875"/>
            <a:ext cx="4429125" cy="4495800"/>
          </a:xfrm>
        </p:spPr>
      </p:pic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5000625" y="1714500"/>
            <a:ext cx="321468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>
                <a:latin typeface="Calibri" charset="0"/>
              </a:rPr>
              <a:t>In 1934, Nazi scientists developed</a:t>
            </a:r>
          </a:p>
          <a:p>
            <a:pPr eaLnBrk="1" hangingPunct="1"/>
            <a:r>
              <a:rPr lang="en-CA" sz="2000">
                <a:latin typeface="Calibri" charset="0"/>
              </a:rPr>
              <a:t>This kit, which contained 29 samples of human hair.  The samples were used by geneticists, anthropologists, and doctors to determine ancestry.  Hair colour also became a means to prove the supposed superiority of Aryans and the inferiority of Jews, Gypsies, and those of </a:t>
            </a:r>
            <a:r>
              <a:rPr lang="ja-JP" altLang="en-CA" sz="2000">
                <a:latin typeface="Calibri" charset="0"/>
              </a:rPr>
              <a:t>“</a:t>
            </a:r>
            <a:r>
              <a:rPr lang="en-CA" altLang="ja-JP" sz="2000">
                <a:latin typeface="Calibri" charset="0"/>
              </a:rPr>
              <a:t>mixed breeds</a:t>
            </a:r>
            <a:r>
              <a:rPr lang="ja-JP" altLang="en-CA" sz="2000">
                <a:latin typeface="Calibri" charset="0"/>
              </a:rPr>
              <a:t>”</a:t>
            </a:r>
            <a:r>
              <a:rPr lang="en-CA" altLang="ja-JP" sz="2000">
                <a:latin typeface="Calibri" charset="0"/>
              </a:rPr>
              <a:t>.</a:t>
            </a:r>
            <a:endParaRPr lang="en-CA" sz="20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2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eternalj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806450"/>
            <a:ext cx="4357687" cy="6051550"/>
          </a:xfrm>
          <a:prstGeom prst="rect">
            <a:avLst/>
          </a:prstGeom>
        </p:spPr>
      </p:pic>
      <p:pic>
        <p:nvPicPr>
          <p:cNvPr id="3" name="Picture 5" descr="10 eternaljewlpo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0900"/>
            <a:ext cx="4214813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79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eternal jew exhibition no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33475"/>
            <a:ext cx="91440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94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1942 chart of jewish world conspira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5613" y="1143000"/>
            <a:ext cx="5775325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2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April 1933 – One-day boycott of Jewish shops</a:t>
            </a:r>
          </a:p>
          <a:p>
            <a:r>
              <a:rPr lang="en-US" dirty="0" smtClean="0"/>
              <a:t>May 1933 – burning of Jewish books</a:t>
            </a:r>
          </a:p>
          <a:p>
            <a:r>
              <a:rPr lang="en-US" dirty="0" smtClean="0"/>
              <a:t>“Nuremberg Laws”</a:t>
            </a:r>
          </a:p>
          <a:p>
            <a:pPr lvl="1"/>
            <a:r>
              <a:rPr lang="en-US" dirty="0" smtClean="0"/>
              <a:t>1935: Jewish newspapers banned</a:t>
            </a:r>
          </a:p>
          <a:p>
            <a:pPr lvl="1"/>
            <a:r>
              <a:rPr lang="en-US" dirty="0" smtClean="0"/>
              <a:t>1936: Jews lose right to vote</a:t>
            </a:r>
          </a:p>
          <a:p>
            <a:pPr lvl="1"/>
            <a:r>
              <a:rPr lang="en-US" dirty="0" smtClean="0"/>
              <a:t>1938: Jews surrender drivers’ licenses and car registrations; Jews required to carry ID cards</a:t>
            </a:r>
          </a:p>
          <a:p>
            <a:pPr lvl="1"/>
            <a:r>
              <a:rPr lang="en-US" dirty="0" smtClean="0"/>
              <a:t>1938: </a:t>
            </a:r>
            <a:r>
              <a:rPr lang="en-US" dirty="0" err="1" smtClean="0"/>
              <a:t>Kristallnacht</a:t>
            </a:r>
            <a:r>
              <a:rPr lang="en-US" dirty="0" smtClean="0"/>
              <a:t> (“The Night of Broken Glass”)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8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the Concentration 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Denied rights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Forced to always identify themselves as Jewish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Forced to live in “Jewish Quarters” or </a:t>
            </a:r>
            <a:r>
              <a:rPr lang="en-US" sz="2800" b="1" dirty="0" smtClean="0"/>
              <a:t>ghettos</a:t>
            </a:r>
            <a:r>
              <a:rPr lang="en-US" sz="2800" dirty="0" smtClean="0"/>
              <a:t> (separate from the rest of the city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97" y="3954930"/>
            <a:ext cx="4473909" cy="290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Sporadically Killed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034" y="1600200"/>
            <a:ext cx="489676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err="1" smtClean="0"/>
              <a:t>Einsatzgruppen</a:t>
            </a:r>
            <a:r>
              <a:rPr lang="en-US" dirty="0" smtClean="0"/>
              <a:t>: mobile killing units that would go to towns, round up the Jews, force them to dig an open pit, and then shoot them.</a:t>
            </a:r>
          </a:p>
          <a:p>
            <a:r>
              <a:rPr lang="en-US" dirty="0" smtClean="0"/>
              <a:t>Killed as many as 1 million people in a span of 6 months</a:t>
            </a:r>
          </a:p>
          <a:p>
            <a:r>
              <a:rPr lang="en-US" dirty="0" smtClean="0"/>
              <a:t>However, this is costly and inefficient…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4" y="1264659"/>
            <a:ext cx="34798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47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 Major General </a:t>
            </a:r>
            <a:r>
              <a:rPr lang="en-US" dirty="0" err="1" smtClean="0"/>
              <a:t>Reinhard</a:t>
            </a:r>
            <a:r>
              <a:rPr lang="en-US" dirty="0" smtClean="0"/>
              <a:t> </a:t>
            </a:r>
            <a:r>
              <a:rPr lang="en-US" dirty="0" err="1" smtClean="0"/>
              <a:t>Heydrich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024" y="1600200"/>
            <a:ext cx="462677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Asked by Hitler to prepare “a total solution of the Jewish question… in ways that go beyond emigration and evacuation.”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Bundesarchiv_Bild_146-1969-054-16,_Reinhard_Heydri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87475"/>
            <a:ext cx="3786188" cy="547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4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Systematically annihilated: </a:t>
            </a:r>
            <a:br>
              <a:rPr lang="en-US" dirty="0" smtClean="0"/>
            </a:br>
            <a:r>
              <a:rPr lang="en-US" dirty="0" smtClean="0"/>
              <a:t>“The Final Solution”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83558"/>
            <a:ext cx="8229600" cy="1974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>
                <a:latin typeface="Calibri" charset="0"/>
              </a:rPr>
              <a:t>The code name for the plan to destroy the Jews of Europe.  In December, 1941, Jews were rounded up -- under the excuse of a </a:t>
            </a:r>
            <a:r>
              <a:rPr lang="ja-JP" altLang="en-CA" sz="2800" dirty="0">
                <a:latin typeface="Calibri" charset="0"/>
              </a:rPr>
              <a:t>“</a:t>
            </a:r>
            <a:r>
              <a:rPr lang="en-CA" altLang="ja-JP" sz="2800" dirty="0">
                <a:latin typeface="Calibri" charset="0"/>
              </a:rPr>
              <a:t>resettlement</a:t>
            </a:r>
            <a:r>
              <a:rPr lang="ja-JP" altLang="en-CA" sz="2800" dirty="0">
                <a:latin typeface="Calibri" charset="0"/>
              </a:rPr>
              <a:t>”</a:t>
            </a:r>
            <a:r>
              <a:rPr lang="en-CA" altLang="ja-JP" sz="2800" dirty="0">
                <a:latin typeface="Calibri" charset="0"/>
              </a:rPr>
              <a:t> program -- and sent to death camps in the East.  </a:t>
            </a:r>
            <a:endParaRPr lang="en-CA" sz="2800" dirty="0">
              <a:latin typeface="Calibri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454558"/>
            <a:ext cx="528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8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 Officer Adolf Eichmann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452" y="1600200"/>
            <a:ext cx="453734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Given the task of implementing the “Final Solution” (he had to figure out how to actually get it done).</a:t>
            </a:r>
          </a:p>
          <a:p>
            <a:r>
              <a:rPr lang="en-US" dirty="0" smtClean="0"/>
              <a:t>An extremely efficient bureaucrat, he oversaw the round-ups and train convoys and eventually the use of poison gas to exterminate the prisoners.</a:t>
            </a:r>
            <a:endParaRPr lang="en-US" dirty="0"/>
          </a:p>
        </p:txBody>
      </p:sp>
      <p:pic>
        <p:nvPicPr>
          <p:cNvPr id="4" name="Content Placeholder 3" descr="Eichma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58900"/>
            <a:ext cx="3500438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3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542925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CA" sz="4000" b="1">
                <a:solidFill>
                  <a:srgbClr val="C00000"/>
                </a:solidFill>
                <a:latin typeface="Calibri" charset="0"/>
              </a:rPr>
              <a:t>holocaust (noun):</a:t>
            </a:r>
          </a:p>
          <a:p>
            <a:pPr algn="ctr" eaLnBrk="1" hangingPunct="1">
              <a:buFont typeface="Arial" charset="0"/>
              <a:buNone/>
            </a:pPr>
            <a:r>
              <a:rPr lang="en-CA" sz="3600">
                <a:solidFill>
                  <a:srgbClr val="FFFF00"/>
                </a:solidFill>
                <a:latin typeface="Calibri" charset="0"/>
              </a:rPr>
              <a:t>Greek word meaning </a:t>
            </a:r>
            <a:r>
              <a:rPr lang="ja-JP" altLang="en-CA" sz="3600">
                <a:solidFill>
                  <a:srgbClr val="FFFF00"/>
                </a:solidFill>
                <a:latin typeface="Calibri" charset="0"/>
              </a:rPr>
              <a:t>“</a:t>
            </a:r>
            <a:r>
              <a:rPr lang="en-CA" altLang="ja-JP" sz="3600">
                <a:solidFill>
                  <a:srgbClr val="FFFF00"/>
                </a:solidFill>
                <a:latin typeface="Calibri" charset="0"/>
              </a:rPr>
              <a:t>sacrifice by fire</a:t>
            </a:r>
            <a:r>
              <a:rPr lang="ja-JP" altLang="en-CA" sz="3600">
                <a:solidFill>
                  <a:srgbClr val="FFFF00"/>
                </a:solidFill>
                <a:latin typeface="Calibri" charset="0"/>
              </a:rPr>
              <a:t>”</a:t>
            </a:r>
            <a:endParaRPr lang="en-CA" altLang="ja-JP" sz="3600">
              <a:solidFill>
                <a:srgbClr val="FFFF00"/>
              </a:solidFill>
              <a:latin typeface="Calibri" charset="0"/>
            </a:endParaRPr>
          </a:p>
          <a:p>
            <a:pPr algn="ctr" eaLnBrk="1" hangingPunct="1">
              <a:buFont typeface="Arial" charset="0"/>
              <a:buNone/>
            </a:pPr>
            <a:endParaRPr lang="en-CA" sz="4000" b="1">
              <a:solidFill>
                <a:srgbClr val="C00000"/>
              </a:solidFill>
              <a:latin typeface="Calibri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CA" sz="4000" b="1">
                <a:solidFill>
                  <a:srgbClr val="C00000"/>
                </a:solidFill>
                <a:latin typeface="Calibri" charset="0"/>
              </a:rPr>
              <a:t>The Holocaust (proper noun):</a:t>
            </a:r>
          </a:p>
          <a:p>
            <a:pPr algn="ctr" eaLnBrk="1" hangingPunct="1">
              <a:buFont typeface="Arial" charset="0"/>
              <a:buNone/>
            </a:pPr>
            <a:r>
              <a:rPr lang="en-CA" sz="3600">
                <a:solidFill>
                  <a:srgbClr val="FFFF00"/>
                </a:solidFill>
                <a:latin typeface="Calibri" charset="0"/>
              </a:rPr>
              <a:t>The Holocaust was the systematic, bureaucratic, state-sponsored persecution and murder of approximately six million Jews by the Nazi regime and its collaborators.</a:t>
            </a:r>
          </a:p>
        </p:txBody>
      </p:sp>
    </p:spTree>
    <p:extLst>
      <p:ext uri="{BB962C8B-B14F-4D97-AF65-F5344CB8AC3E}">
        <p14:creationId xmlns:p14="http://schemas.microsoft.com/office/powerpoint/2010/main" val="414723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Victims of the Holocaust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183265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Victimes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Killed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 million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Soviet POWs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 million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Ethnic Poles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1.8-2 million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Romani (Gypsies)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220,000-1.5 million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Disabled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200,000-250,000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Freemasons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80,000-200,000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Slovenes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20,000-25,000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Homosexuals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5,000-15,000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Jehovah’s Witnesses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2,500-5,000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Spanish Republicans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290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Annihilation of Europe’s Jewish Population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02640"/>
              </p:ext>
            </p:extLst>
          </p:nvPr>
        </p:nvGraphicFramePr>
        <p:xfrm>
          <a:off x="457200" y="1600200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Country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Estimated</a:t>
                      </a:r>
                      <a:r>
                        <a:rPr lang="en-US" sz="1400" baseline="0" dirty="0" smtClean="0"/>
                        <a:t> Killed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Percentage</a:t>
                      </a:r>
                      <a:r>
                        <a:rPr lang="en-US" sz="1400" baseline="0" dirty="0" smtClean="0"/>
                        <a:t> of Jewish Population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3,000,000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Baltic</a:t>
                      </a:r>
                      <a:r>
                        <a:rPr lang="en-US" sz="1400" baseline="0" dirty="0" smtClean="0"/>
                        <a:t> countries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228,000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Germany</a:t>
                      </a:r>
                      <a:r>
                        <a:rPr lang="en-US" sz="1400" baseline="0" dirty="0" smtClean="0"/>
                        <a:t> and Austria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Bohemia</a:t>
                      </a:r>
                      <a:r>
                        <a:rPr lang="en-US" sz="1400" baseline="0" dirty="0" smtClean="0"/>
                        <a:t> and Moravia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89%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Slovakia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83%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Greece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54,000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77%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Netherlands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105,000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Hungary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105,000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Belgium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Yugoslavia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Romania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Norway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41%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081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Holocaust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“Never Again”</a:t>
            </a:r>
          </a:p>
          <a:p>
            <a:pPr lvl="1"/>
            <a:r>
              <a:rPr lang="en-US" smtClean="0"/>
              <a:t>1945-1946: Nuremberg </a:t>
            </a:r>
            <a:r>
              <a:rPr lang="en-US" dirty="0" smtClean="0"/>
              <a:t>Trials – punishment of high-ranking </a:t>
            </a:r>
            <a:r>
              <a:rPr lang="en-US" smtClean="0"/>
              <a:t>Nazi officials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Jews want a country of their own – why?</a:t>
            </a:r>
          </a:p>
          <a:p>
            <a:pPr lvl="1"/>
            <a:r>
              <a:rPr lang="en-US" dirty="0" smtClean="0"/>
              <a:t>Many emigrate to Palestine</a:t>
            </a:r>
          </a:p>
          <a:p>
            <a:pPr lvl="1"/>
            <a:r>
              <a:rPr lang="en-US" dirty="0" smtClean="0"/>
              <a:t>1948: creation of Israel by the United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9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could so many people have been involved in such a horrific 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62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could so many people have been involved in such a horrific 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“We were brainwashed.”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</a:t>
            </a:r>
            <a:r>
              <a:rPr lang="en-US">
                <a:hlinkClick r:id="rId2"/>
              </a:rPr>
              <a:t>=D8bCuNiJ</a:t>
            </a:r>
            <a:r>
              <a:rPr lang="en-US">
                <a:hlinkClick r:id="rId2"/>
              </a:rPr>
              <a:t>-</a:t>
            </a:r>
            <a:r>
              <a:rPr lang="en-US" smtClean="0">
                <a:hlinkClick r:id="rId2"/>
              </a:rPr>
              <a:t>NI</a:t>
            </a:r>
            <a:endParaRPr lang="en-US" smtClean="0"/>
          </a:p>
          <a:p>
            <a:pPr mar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62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could so many people have been involved in such a horrific 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0047"/>
            <a:ext cx="8229600" cy="32461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“We were just following orders.”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yr5cjyokVUs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8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357188" y="642938"/>
            <a:ext cx="8229600" cy="5572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CA" sz="3600" b="1">
                <a:solidFill>
                  <a:srgbClr val="C00000"/>
                </a:solidFill>
                <a:latin typeface="Calibri" charset="0"/>
              </a:rPr>
              <a:t>genocide  (noun):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CA">
                <a:solidFill>
                  <a:srgbClr val="FFFF00"/>
                </a:solidFill>
                <a:latin typeface="Calibri" charset="0"/>
              </a:rPr>
              <a:t>The crime of destroying a group of people because of their ethnic, national, racial, or religious identity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CA" sz="3600" b="1">
                <a:solidFill>
                  <a:srgbClr val="C00000"/>
                </a:solidFill>
                <a:latin typeface="Calibri" charset="0"/>
              </a:rPr>
              <a:t>Nazi target groups: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CA" sz="2400" b="1" i="1">
                <a:solidFill>
                  <a:srgbClr val="FFFF00"/>
                </a:solidFill>
                <a:latin typeface="Calibri" charset="0"/>
              </a:rPr>
              <a:t>Ethnicities:</a:t>
            </a:r>
            <a:r>
              <a:rPr lang="en-CA" sz="2400" b="1">
                <a:solidFill>
                  <a:srgbClr val="FFFF00"/>
                </a:solidFill>
                <a:latin typeface="Calibri" charset="0"/>
              </a:rPr>
              <a:t> 	Jews  &amp; Gypsies (Roma),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CA" sz="2400" b="1" i="1">
                <a:solidFill>
                  <a:srgbClr val="92D050"/>
                </a:solidFill>
                <a:latin typeface="Calibri" charset="0"/>
              </a:rPr>
              <a:t>Nationalities</a:t>
            </a:r>
            <a:r>
              <a:rPr lang="en-CA" sz="2400" b="1">
                <a:solidFill>
                  <a:srgbClr val="92D050"/>
                </a:solidFill>
                <a:latin typeface="Calibri" charset="0"/>
              </a:rPr>
              <a:t>:  	Slavs (Poles &amp; Russians)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ja-JP" altLang="en-CA" sz="2400" b="1" i="1">
                <a:solidFill>
                  <a:srgbClr val="00B0F0"/>
                </a:solidFill>
                <a:latin typeface="Calibri" charset="0"/>
              </a:rPr>
              <a:t>“</a:t>
            </a:r>
            <a:r>
              <a:rPr lang="en-CA" altLang="ja-JP" sz="2400" b="1" i="1">
                <a:solidFill>
                  <a:srgbClr val="00B0F0"/>
                </a:solidFill>
                <a:latin typeface="Calibri" charset="0"/>
              </a:rPr>
              <a:t>Degenerates</a:t>
            </a:r>
            <a:r>
              <a:rPr lang="ja-JP" altLang="en-CA" sz="2400" b="1" i="1">
                <a:solidFill>
                  <a:srgbClr val="00B0F0"/>
                </a:solidFill>
                <a:latin typeface="Calibri" charset="0"/>
              </a:rPr>
              <a:t>”</a:t>
            </a:r>
            <a:r>
              <a:rPr lang="en-CA" altLang="ja-JP" sz="2400" b="1">
                <a:solidFill>
                  <a:srgbClr val="00B0F0"/>
                </a:solidFill>
                <a:latin typeface="Calibri" charset="0"/>
              </a:rPr>
              <a:t>:  	homosexuals,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CA" sz="2400" b="1">
                <a:solidFill>
                  <a:srgbClr val="00B0F0"/>
                </a:solidFill>
                <a:latin typeface="Calibri" charset="0"/>
              </a:rPr>
              <a:t>				the mentally &amp; physically disabled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CA" sz="2400" b="1" i="1">
                <a:solidFill>
                  <a:srgbClr val="D99694"/>
                </a:solidFill>
                <a:latin typeface="Calibri" charset="0"/>
              </a:rPr>
              <a:t>Political rivals</a:t>
            </a:r>
            <a:r>
              <a:rPr lang="en-CA" sz="2400" b="1">
                <a:solidFill>
                  <a:srgbClr val="D99694"/>
                </a:solidFill>
                <a:latin typeface="Calibri" charset="0"/>
              </a:rPr>
              <a:t>:  	communists &amp; socialists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CA" sz="2400" b="1" i="1">
                <a:solidFill>
                  <a:srgbClr val="FFC000"/>
                </a:solidFill>
                <a:latin typeface="Calibri" charset="0"/>
              </a:rPr>
              <a:t>Religions: 		</a:t>
            </a:r>
            <a:r>
              <a:rPr lang="en-CA" sz="2400" b="1">
                <a:solidFill>
                  <a:srgbClr val="FFC000"/>
                </a:solidFill>
                <a:latin typeface="Calibri" charset="0"/>
              </a:rPr>
              <a:t>Jehovah Witnesses  &amp;  Jews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CA" sz="2400" b="1">
                <a:solidFill>
                  <a:srgbClr val="FAC090"/>
                </a:solidFill>
                <a:latin typeface="Calibri" charset="0"/>
              </a:rPr>
              <a:t>Asocials:		Anybody else who opposed the Nazis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CA" sz="2400"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CA"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CA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3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3" descr="Nazi concentration camp badges - Wikipedia, the free encyclopedi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0"/>
            <a:ext cx="7215188" cy="6818313"/>
          </a:xfrm>
        </p:spPr>
      </p:pic>
    </p:spTree>
    <p:extLst>
      <p:ext uri="{BB962C8B-B14F-4D97-AF65-F5344CB8AC3E}">
        <p14:creationId xmlns:p14="http://schemas.microsoft.com/office/powerpoint/2010/main" val="133489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3" descr="martin-niemoll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84738" cy="6858000"/>
          </a:xfrm>
        </p:spPr>
      </p:pic>
      <p:sp>
        <p:nvSpPr>
          <p:cNvPr id="6" name="TextBox 5"/>
          <p:cNvSpPr txBox="1"/>
          <p:nvPr/>
        </p:nvSpPr>
        <p:spPr>
          <a:xfrm>
            <a:off x="5143500" y="214313"/>
            <a:ext cx="4000500" cy="7140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They came for the Communists,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and I didn't object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- For I wasn't a Communist;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They came for the Socialists,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and I didn't object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- For I wasn't a Socialist;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They came for the labour leaders,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and I didn't object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- For I wasn't a labour leader;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They came for the Jews,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and I didn't object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- For I wasn't a Jew;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Then they came for me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And there was no one left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>to object. </a:t>
            </a:r>
            <a:b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</a:br>
            <a: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  <a:t/>
            </a:r>
            <a:br>
              <a:rPr lang="en-CA" sz="2000" dirty="0">
                <a:solidFill>
                  <a:srgbClr val="FFFF00"/>
                </a:solidFill>
                <a:latin typeface="+mj-lt"/>
                <a:ea typeface="+mn-ea"/>
                <a:cs typeface="+mn-cs"/>
              </a:rPr>
            </a:br>
            <a:r>
              <a:rPr lang="en-CA" sz="2000" dirty="0">
                <a:latin typeface="+mj-lt"/>
                <a:ea typeface="+mn-ea"/>
                <a:cs typeface="+mn-cs"/>
              </a:rPr>
              <a:t>Martin </a:t>
            </a:r>
            <a:r>
              <a:rPr lang="en-CA" sz="2000" dirty="0" err="1">
                <a:latin typeface="+mj-lt"/>
                <a:ea typeface="+mn-ea"/>
                <a:cs typeface="+mn-cs"/>
              </a:rPr>
              <a:t>Niemoller</a:t>
            </a:r>
            <a:r>
              <a:rPr lang="en-CA" sz="2000" dirty="0">
                <a:latin typeface="+mj-lt"/>
                <a:ea typeface="+mn-ea"/>
                <a:cs typeface="+mn-cs"/>
              </a:rPr>
              <a:t>,  (</a:t>
            </a:r>
            <a:r>
              <a:rPr lang="en-CA" sz="2000" dirty="0">
                <a:latin typeface="+mn-lt"/>
                <a:ea typeface="+mn-ea"/>
                <a:cs typeface="+mn-cs"/>
              </a:rPr>
              <a:t>1892-1984 )</a:t>
            </a:r>
            <a:endParaRPr lang="en-CA" sz="2000" dirty="0"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latin typeface="+mj-lt"/>
                <a:ea typeface="+mn-ea"/>
                <a:cs typeface="+mn-cs"/>
              </a:rPr>
              <a:t>German Protestant Pastor, </a:t>
            </a:r>
            <a:br>
              <a:rPr lang="en-CA" sz="2000" dirty="0">
                <a:latin typeface="+mj-lt"/>
                <a:ea typeface="+mn-ea"/>
                <a:cs typeface="+mn-cs"/>
              </a:rPr>
            </a:br>
            <a:r>
              <a:rPr lang="en-CA" sz="2000" dirty="0">
                <a:latin typeface="+mj-lt"/>
                <a:ea typeface="+mn-ea"/>
                <a:cs typeface="+mn-cs"/>
              </a:rPr>
              <a:t>&amp; Nazi Political Prisoner from 1937 to 1945</a:t>
            </a:r>
            <a:br>
              <a:rPr lang="en-CA" sz="2000" dirty="0">
                <a:latin typeface="+mj-lt"/>
                <a:ea typeface="+mn-ea"/>
                <a:cs typeface="+mn-cs"/>
              </a:rPr>
            </a:br>
            <a:r>
              <a:rPr lang="en-CA" sz="2000" dirty="0">
                <a:latin typeface="+mj-lt"/>
                <a:ea typeface="+mn-ea"/>
                <a:cs typeface="+mn-cs"/>
              </a:rPr>
              <a:t/>
            </a:r>
            <a:br>
              <a:rPr lang="en-CA" sz="2000" dirty="0">
                <a:latin typeface="+mj-lt"/>
                <a:ea typeface="+mn-ea"/>
                <a:cs typeface="+mn-cs"/>
              </a:rPr>
            </a:br>
            <a:endParaRPr lang="en-CA" sz="2000" dirty="0"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50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3"/>
          <p:cNvSpPr>
            <a:spLocks noChangeArrowheads="1"/>
          </p:cNvSpPr>
          <p:nvPr/>
        </p:nvSpPr>
        <p:spPr bwMode="auto">
          <a:xfrm>
            <a:off x="4495800" y="1600200"/>
            <a:ext cx="1295400" cy="4800600"/>
          </a:xfrm>
          <a:prstGeom prst="upArrow">
            <a:avLst>
              <a:gd name="adj1" fmla="val 50000"/>
              <a:gd name="adj2" fmla="val 926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7277" name="Rectangle 1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CA" dirty="0">
                <a:latin typeface="Arial" charset="0"/>
                <a:ea typeface="+mj-ea"/>
                <a:cs typeface="+mj-cs"/>
              </a:rPr>
              <a:t>Escalation of Hate</a:t>
            </a:r>
          </a:p>
        </p:txBody>
      </p:sp>
      <p:sp>
        <p:nvSpPr>
          <p:cNvPr id="51203" name="AutoShape 16"/>
          <p:cNvSpPr>
            <a:spLocks noChangeArrowheads="1"/>
          </p:cNvSpPr>
          <p:nvPr/>
        </p:nvSpPr>
        <p:spPr bwMode="auto">
          <a:xfrm rot="-5400000">
            <a:off x="-114300" y="4762500"/>
            <a:ext cx="1981200" cy="1295400"/>
          </a:xfrm>
          <a:prstGeom prst="rightArrow">
            <a:avLst>
              <a:gd name="adj1" fmla="val 50000"/>
              <a:gd name="adj2" fmla="val 382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283" name="Text Box 19"/>
          <p:cNvSpPr txBox="1">
            <a:spLocks noChangeArrowheads="1"/>
          </p:cNvSpPr>
          <p:nvPr/>
        </p:nvSpPr>
        <p:spPr bwMode="auto">
          <a:xfrm rot="-5400000">
            <a:off x="3017838" y="3916362"/>
            <a:ext cx="426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>
                <a:solidFill>
                  <a:schemeClr val="bg2"/>
                </a:solidFill>
              </a:rPr>
              <a:t>Institutionalized, government sponsored racism</a:t>
            </a:r>
          </a:p>
        </p:txBody>
      </p:sp>
      <p:sp>
        <p:nvSpPr>
          <p:cNvPr id="51205" name="AutoShape 21"/>
          <p:cNvSpPr>
            <a:spLocks noChangeArrowheads="1"/>
          </p:cNvSpPr>
          <p:nvPr/>
        </p:nvSpPr>
        <p:spPr bwMode="auto">
          <a:xfrm>
            <a:off x="1676400" y="3886200"/>
            <a:ext cx="1295400" cy="2514600"/>
          </a:xfrm>
          <a:prstGeom prst="upArrow">
            <a:avLst>
              <a:gd name="adj1" fmla="val 50000"/>
              <a:gd name="adj2" fmla="val 485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206" name="AutoShape 22"/>
          <p:cNvSpPr>
            <a:spLocks noChangeArrowheads="1"/>
          </p:cNvSpPr>
          <p:nvPr/>
        </p:nvSpPr>
        <p:spPr bwMode="auto">
          <a:xfrm>
            <a:off x="3124200" y="2895600"/>
            <a:ext cx="1295400" cy="3505200"/>
          </a:xfrm>
          <a:prstGeom prst="upArrow">
            <a:avLst>
              <a:gd name="adj1" fmla="val 50000"/>
              <a:gd name="adj2" fmla="val 676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207" name="AutoShape 24"/>
          <p:cNvSpPr>
            <a:spLocks noChangeArrowheads="1"/>
          </p:cNvSpPr>
          <p:nvPr/>
        </p:nvSpPr>
        <p:spPr bwMode="auto">
          <a:xfrm>
            <a:off x="6096000" y="685800"/>
            <a:ext cx="1219200" cy="5715000"/>
          </a:xfrm>
          <a:prstGeom prst="upArrow">
            <a:avLst>
              <a:gd name="adj1" fmla="val 50000"/>
              <a:gd name="adj2" fmla="val 117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7289" name="Rectangle 25"/>
          <p:cNvSpPr>
            <a:spLocks noChangeArrowheads="1"/>
          </p:cNvSpPr>
          <p:nvPr/>
        </p:nvSpPr>
        <p:spPr bwMode="auto">
          <a:xfrm rot="-5400000">
            <a:off x="4876800" y="3962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>
                <a:solidFill>
                  <a:schemeClr val="bg2"/>
                </a:solidFill>
              </a:rPr>
              <a:t>Genocide</a:t>
            </a:r>
          </a:p>
        </p:txBody>
      </p:sp>
      <p:sp>
        <p:nvSpPr>
          <p:cNvPr id="267282" name="Text Box 18"/>
          <p:cNvSpPr txBox="1">
            <a:spLocks noChangeArrowheads="1"/>
          </p:cNvSpPr>
          <p:nvPr/>
        </p:nvSpPr>
        <p:spPr bwMode="auto">
          <a:xfrm rot="-5400000">
            <a:off x="2446338" y="4564062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>
                <a:solidFill>
                  <a:schemeClr val="bg2"/>
                </a:solidFill>
              </a:rPr>
              <a:t>Discrimination</a:t>
            </a:r>
          </a:p>
        </p:txBody>
      </p:sp>
      <p:sp>
        <p:nvSpPr>
          <p:cNvPr id="267281" name="Text Box 17"/>
          <p:cNvSpPr txBox="1">
            <a:spLocks noChangeArrowheads="1"/>
          </p:cNvSpPr>
          <p:nvPr/>
        </p:nvSpPr>
        <p:spPr bwMode="auto">
          <a:xfrm rot="-5400000">
            <a:off x="1570038" y="5135562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>
                <a:solidFill>
                  <a:schemeClr val="bg2"/>
                </a:solidFill>
              </a:rPr>
              <a:t>Prejudice</a:t>
            </a:r>
          </a:p>
        </p:txBody>
      </p:sp>
      <p:sp>
        <p:nvSpPr>
          <p:cNvPr id="267279" name="Text Box 15"/>
          <p:cNvSpPr txBox="1">
            <a:spLocks noChangeArrowheads="1"/>
          </p:cNvSpPr>
          <p:nvPr/>
        </p:nvSpPr>
        <p:spPr bwMode="auto">
          <a:xfrm rot="-5400000">
            <a:off x="46038" y="5287962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>
                <a:solidFill>
                  <a:schemeClr val="bg2"/>
                </a:solidFill>
              </a:rPr>
              <a:t>Stereotyping</a:t>
            </a:r>
          </a:p>
        </p:txBody>
      </p:sp>
      <p:sp>
        <p:nvSpPr>
          <p:cNvPr id="51212" name="Line 26"/>
          <p:cNvSpPr>
            <a:spLocks noChangeShapeType="1"/>
          </p:cNvSpPr>
          <p:nvPr/>
        </p:nvSpPr>
        <p:spPr bwMode="auto">
          <a:xfrm>
            <a:off x="457200" y="6400800"/>
            <a:ext cx="8305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1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Eugenics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latin typeface="Calibri" charset="0"/>
              </a:rPr>
              <a:t>Based loosely on early 20</a:t>
            </a:r>
            <a:r>
              <a:rPr lang="en-CA" baseline="30000" dirty="0">
                <a:latin typeface="Calibri" charset="0"/>
              </a:rPr>
              <a:t>th</a:t>
            </a:r>
            <a:r>
              <a:rPr lang="en-CA" dirty="0">
                <a:latin typeface="Calibri" charset="0"/>
              </a:rPr>
              <a:t> century understanding of the science of genetics, eugenicists believed that people should be bred as farmers breed animals:  deliberately weeding out </a:t>
            </a:r>
            <a:r>
              <a:rPr lang="ja-JP" altLang="en-CA" dirty="0">
                <a:latin typeface="Calibri" charset="0"/>
              </a:rPr>
              <a:t>“</a:t>
            </a:r>
            <a:r>
              <a:rPr lang="en-CA" altLang="ja-JP" dirty="0">
                <a:latin typeface="Calibri" charset="0"/>
              </a:rPr>
              <a:t>inferior</a:t>
            </a:r>
            <a:r>
              <a:rPr lang="ja-JP" altLang="en-CA" dirty="0">
                <a:latin typeface="Calibri" charset="0"/>
              </a:rPr>
              <a:t>”</a:t>
            </a:r>
            <a:r>
              <a:rPr lang="en-CA" altLang="ja-JP" dirty="0">
                <a:latin typeface="Calibri" charset="0"/>
              </a:rPr>
              <a:t> traits through genetic selection.  The Nazis believed that they could create a </a:t>
            </a:r>
            <a:r>
              <a:rPr lang="ja-JP" altLang="en-CA" dirty="0">
                <a:latin typeface="Calibri" charset="0"/>
              </a:rPr>
              <a:t>“</a:t>
            </a:r>
            <a:r>
              <a:rPr lang="en-CA" altLang="ja-JP" dirty="0">
                <a:latin typeface="Calibri" charset="0"/>
              </a:rPr>
              <a:t>a master race</a:t>
            </a:r>
            <a:r>
              <a:rPr lang="ja-JP" altLang="en-CA" dirty="0">
                <a:latin typeface="Calibri" charset="0"/>
              </a:rPr>
              <a:t>”</a:t>
            </a:r>
            <a:r>
              <a:rPr lang="en-CA" altLang="ja-JP" dirty="0">
                <a:latin typeface="Calibri" charset="0"/>
              </a:rPr>
              <a:t>.</a:t>
            </a:r>
            <a:endParaRPr lang="en-CA" dirty="0">
              <a:latin typeface="Calibri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4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CA" dirty="0">
                <a:latin typeface="Calibri" charset="0"/>
              </a:rPr>
              <a:t>The Nazis believed that people of Northern European ancestry – especially those with blue eyes and blonde hair – were superior to all other people, including people of African, Asian, and Middle-Eastern ancestry.  </a:t>
            </a:r>
          </a:p>
          <a:p>
            <a:pPr algn="just">
              <a:lnSpc>
                <a:spcPct val="90000"/>
              </a:lnSpc>
              <a:buNone/>
            </a:pPr>
            <a:r>
              <a:rPr lang="en-CA" dirty="0">
                <a:latin typeface="Calibri" charset="0"/>
              </a:rPr>
              <a:t>In 1933, there were few people of African or Asian ancestry living in Germany.  There were, however, 500,000 Jews who seemed to threaten </a:t>
            </a:r>
            <a:r>
              <a:rPr lang="ja-JP" altLang="en-CA" dirty="0">
                <a:latin typeface="Calibri" charset="0"/>
              </a:rPr>
              <a:t>“</a:t>
            </a:r>
            <a:r>
              <a:rPr lang="en-CA" altLang="ja-JP" dirty="0">
                <a:latin typeface="Calibri" charset="0"/>
              </a:rPr>
              <a:t>racial purity</a:t>
            </a:r>
            <a:r>
              <a:rPr lang="ja-JP" altLang="en-CA" dirty="0">
                <a:latin typeface="Calibri" charset="0"/>
              </a:rPr>
              <a:t>”</a:t>
            </a:r>
            <a:r>
              <a:rPr lang="en-CA" altLang="ja-JP" dirty="0">
                <a:latin typeface="Calibri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3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en-CA" sz="3600">
                <a:latin typeface="Arial" charset="0"/>
              </a:rPr>
              <a:t>How did they know who was Jewish?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3434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November 1935 German churches begin to collaborate with Nazis by supplying records indicating who is Christian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State of the art data processing was used to take a census in all German territory. Early on the Nazis included questions on religious heritage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The machine allowed Nazi officials to tabulate huge amounts of data very quickly</a:t>
            </a:r>
            <a:endParaRPr lang="en-CA" sz="2400">
              <a:latin typeface="Arial" charset="0"/>
            </a:endParaRPr>
          </a:p>
        </p:txBody>
      </p:sp>
      <p:sp>
        <p:nvSpPr>
          <p:cNvPr id="7168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>
              <a:latin typeface="Calibri" charset="0"/>
            </a:endParaRPr>
          </a:p>
        </p:txBody>
      </p:sp>
      <p:pic>
        <p:nvPicPr>
          <p:cNvPr id="71685" name="Picture 4" descr="holocaus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148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648200" y="4800600"/>
            <a:ext cx="403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/>
              <a:t>German Hollenith  Machine – a subsidiary of IBM</a:t>
            </a:r>
          </a:p>
        </p:txBody>
      </p:sp>
    </p:spTree>
    <p:extLst>
      <p:ext uri="{BB962C8B-B14F-4D97-AF65-F5344CB8AC3E}">
        <p14:creationId xmlns:p14="http://schemas.microsoft.com/office/powerpoint/2010/main" val="394866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68</TotalTime>
  <Words>976</Words>
  <Application>Microsoft Macintosh PowerPoint</Application>
  <PresentationFormat>On-screen Show (4:3)</PresentationFormat>
  <Paragraphs>167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Black</vt:lpstr>
      <vt:lpstr>The Holocaust</vt:lpstr>
      <vt:lpstr>PowerPoint Presentation</vt:lpstr>
      <vt:lpstr>PowerPoint Presentation</vt:lpstr>
      <vt:lpstr>PowerPoint Presentation</vt:lpstr>
      <vt:lpstr>PowerPoint Presentation</vt:lpstr>
      <vt:lpstr>Escalation of Hate</vt:lpstr>
      <vt:lpstr>Eugenics</vt:lpstr>
      <vt:lpstr>Aryan Race</vt:lpstr>
      <vt:lpstr>How did they know who was Jewish?</vt:lpstr>
      <vt:lpstr>How did they know who was Jewish?</vt:lpstr>
      <vt:lpstr>PowerPoint Presentation</vt:lpstr>
      <vt:lpstr>PowerPoint Presentation</vt:lpstr>
      <vt:lpstr>PowerPoint Presentation</vt:lpstr>
      <vt:lpstr>Escalation</vt:lpstr>
      <vt:lpstr>Steps to the Concentration Camp</vt:lpstr>
      <vt:lpstr>Sporadically Killed</vt:lpstr>
      <vt:lpstr>SS Major General Reinhard Heydrich</vt:lpstr>
      <vt:lpstr>Systematically annihilated:  “The Final Solution”</vt:lpstr>
      <vt:lpstr>SS Officer Adolf Eichmann</vt:lpstr>
      <vt:lpstr>Victims of the Holocaust</vt:lpstr>
      <vt:lpstr>Annihilation of Europe’s Jewish Population</vt:lpstr>
      <vt:lpstr>Impact of the Holocaust</vt:lpstr>
      <vt:lpstr>How could so many people have been involved in such a horrific act?</vt:lpstr>
      <vt:lpstr>How could so many people have been involved in such a horrific act?</vt:lpstr>
      <vt:lpstr>How could so many people have been involved in such a horrific act?</vt:lpstr>
    </vt:vector>
  </TitlesOfParts>
  <Company>Anderson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</dc:title>
  <dc:creator>Emily Glankler</dc:creator>
  <cp:lastModifiedBy>Emily Glankler</cp:lastModifiedBy>
  <cp:revision>28</cp:revision>
  <dcterms:created xsi:type="dcterms:W3CDTF">2014-04-21T13:05:29Z</dcterms:created>
  <dcterms:modified xsi:type="dcterms:W3CDTF">2014-04-21T17:37:55Z</dcterms:modified>
</cp:coreProperties>
</file>