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98818F-ACD6-234C-BB93-2029728F9D1F}"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235616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8818F-ACD6-234C-BB93-2029728F9D1F}"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51986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8818F-ACD6-234C-BB93-2029728F9D1F}"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320083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8818F-ACD6-234C-BB93-2029728F9D1F}"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406891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8818F-ACD6-234C-BB93-2029728F9D1F}"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164987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8818F-ACD6-234C-BB93-2029728F9D1F}"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9325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8818F-ACD6-234C-BB93-2029728F9D1F}"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272516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98818F-ACD6-234C-BB93-2029728F9D1F}"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122425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8818F-ACD6-234C-BB93-2029728F9D1F}"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158157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8818F-ACD6-234C-BB93-2029728F9D1F}"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178925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8818F-ACD6-234C-BB93-2029728F9D1F}"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37D42-7789-D045-9610-789CAF570721}" type="slidenum">
              <a:rPr lang="en-US" smtClean="0"/>
              <a:t>‹#›</a:t>
            </a:fld>
            <a:endParaRPr lang="en-US"/>
          </a:p>
        </p:txBody>
      </p:sp>
    </p:spTree>
    <p:extLst>
      <p:ext uri="{BB962C8B-B14F-4D97-AF65-F5344CB8AC3E}">
        <p14:creationId xmlns:p14="http://schemas.microsoft.com/office/powerpoint/2010/main" val="153409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8818F-ACD6-234C-BB93-2029728F9D1F}"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37D42-7789-D045-9610-789CAF570721}" type="slidenum">
              <a:rPr lang="en-US" smtClean="0"/>
              <a:t>‹#›</a:t>
            </a:fld>
            <a:endParaRPr lang="en-US"/>
          </a:p>
        </p:txBody>
      </p:sp>
    </p:spTree>
    <p:extLst>
      <p:ext uri="{BB962C8B-B14F-4D97-AF65-F5344CB8AC3E}">
        <p14:creationId xmlns:p14="http://schemas.microsoft.com/office/powerpoint/2010/main" val="3061420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4_R120433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Ancient India and China (2600 B.C.-A.D. 550)</a:t>
            </a:r>
          </a:p>
          <a:p>
            <a:r>
              <a:rPr lang="en-US" sz="2400" b="1" dirty="0" smtClean="0"/>
              <a:t>Lesson 4 </a:t>
            </a:r>
            <a:r>
              <a:rPr lang="en-US" sz="2400" dirty="0"/>
              <a:t>Ancient Civilization in China </a:t>
            </a:r>
            <a:endParaRPr lang="en-US" sz="2400" dirty="0" smtClean="0"/>
          </a:p>
        </p:txBody>
      </p:sp>
    </p:spTree>
    <p:extLst>
      <p:ext uri="{BB962C8B-B14F-4D97-AF65-F5344CB8AC3E}">
        <p14:creationId xmlns:p14="http://schemas.microsoft.com/office/powerpoint/2010/main" val="274441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Shang Dynasty Begins to Form China</a:t>
            </a:r>
            <a:endParaRPr lang="en-US" sz="2400" b="1">
              <a:solidFill>
                <a:srgbClr val="0072BC"/>
              </a:solidFill>
            </a:endParaRPr>
          </a:p>
        </p:txBody>
      </p:sp>
      <p:pic>
        <p:nvPicPr>
          <p:cNvPr id="3" name="Picture 2" descr="HSWH_SC_L04_R120434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Shang dynasty artisans were skilled in creating detailed objects in a variety of materials, including bronze and jade. This is a ceremonial bronze axe head.</a:t>
            </a:r>
            <a:endParaRPr lang="en-US" sz="1400"/>
          </a:p>
        </p:txBody>
      </p:sp>
    </p:spTree>
    <p:extLst>
      <p:ext uri="{BB962C8B-B14F-4D97-AF65-F5344CB8AC3E}">
        <p14:creationId xmlns:p14="http://schemas.microsoft.com/office/powerpoint/2010/main" val="427587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Zhou Dynasty</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In 1122 b.c., the battle-hardened Zhou (joh) people marched out of their kingdom on the western frontier to overthrow the Shang. They set up the Zhou dynasty, which lasted until 256 b.c.</a:t>
            </a:r>
            <a:endParaRPr lang="en-US" sz="1600"/>
          </a:p>
        </p:txBody>
      </p:sp>
    </p:spTree>
    <p:extLst>
      <p:ext uri="{BB962C8B-B14F-4D97-AF65-F5344CB8AC3E}">
        <p14:creationId xmlns:p14="http://schemas.microsoft.com/office/powerpoint/2010/main" val="231276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Zhou Dynasty</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pPr marL="342900" indent="-342900">
              <a:buChar char="•"/>
            </a:pPr>
            <a:r>
              <a:rPr lang="en-US" sz="1600" smtClean="0"/>
              <a:t>The Zhou Claim the Mandate of Heaven</a:t>
            </a:r>
          </a:p>
          <a:p>
            <a:pPr marL="342900" indent="-342900">
              <a:buChar char="•"/>
            </a:pPr>
            <a:r>
              <a:rPr lang="en-US" sz="1600" smtClean="0"/>
              <a:t>A Feudal State Is Established</a:t>
            </a:r>
          </a:p>
          <a:p>
            <a:pPr marL="342900" indent="-342900">
              <a:buChar char="•"/>
            </a:pPr>
            <a:r>
              <a:rPr lang="en-US" sz="1600" smtClean="0"/>
              <a:t>Economic Growth</a:t>
            </a:r>
          </a:p>
          <a:p>
            <a:pPr marL="342900" indent="-342900">
              <a:buChar char="•"/>
            </a:pPr>
            <a:r>
              <a:rPr lang="en-US" sz="1600" smtClean="0"/>
              <a:t>Zhou Dynasty Ends</a:t>
            </a:r>
            <a:endParaRPr lang="en-US" sz="1600"/>
          </a:p>
        </p:txBody>
      </p:sp>
    </p:spTree>
    <p:extLst>
      <p:ext uri="{BB962C8B-B14F-4D97-AF65-F5344CB8AC3E}">
        <p14:creationId xmlns:p14="http://schemas.microsoft.com/office/powerpoint/2010/main" val="336891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Zhou Dynasty</a:t>
            </a:r>
            <a:endParaRPr lang="en-US" sz="2400" b="1">
              <a:solidFill>
                <a:srgbClr val="0072BC"/>
              </a:solidFill>
            </a:endParaRPr>
          </a:p>
        </p:txBody>
      </p:sp>
      <p:pic>
        <p:nvPicPr>
          <p:cNvPr id="3" name="Picture 2" descr="HSWH_SC_L04_A0048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Analyze Information What causes a dynasty to lose the Mandate of Heaven?</a:t>
            </a:r>
            <a:endParaRPr lang="en-US" sz="1400"/>
          </a:p>
        </p:txBody>
      </p:sp>
    </p:spTree>
    <p:extLst>
      <p:ext uri="{BB962C8B-B14F-4D97-AF65-F5344CB8AC3E}">
        <p14:creationId xmlns:p14="http://schemas.microsoft.com/office/powerpoint/2010/main" val="285565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Zhou Dynasty</a:t>
            </a:r>
            <a:endParaRPr lang="en-US" sz="2400" b="1">
              <a:solidFill>
                <a:srgbClr val="0072BC"/>
              </a:solidFill>
            </a:endParaRPr>
          </a:p>
        </p:txBody>
      </p:sp>
      <p:pic>
        <p:nvPicPr>
          <p:cNvPr id="3" name="Picture 2" descr="HSWH_SC_L04_R120435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Under the feudal system, feudal lords maintained their own armies and lands while owing military service to the Zhou king.</a:t>
            </a:r>
            <a:endParaRPr lang="en-US" sz="1400"/>
          </a:p>
        </p:txBody>
      </p:sp>
    </p:spTree>
    <p:extLst>
      <p:ext uri="{BB962C8B-B14F-4D97-AF65-F5344CB8AC3E}">
        <p14:creationId xmlns:p14="http://schemas.microsoft.com/office/powerpoint/2010/main" val="270817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Religious Beliefs in Early China</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By Shang times, the Chinese had developed complex religious beliefs, many of which continued to be practiced for thousands of years. The early Chinese prayed to many gods and nature spirits. Chief among them was the supreme god, Shang Di (shahng dee). The king was seen as the link between the people and Shang Di.</a:t>
            </a:r>
            <a:endParaRPr lang="en-US" sz="1600"/>
          </a:p>
        </p:txBody>
      </p:sp>
    </p:spTree>
    <p:extLst>
      <p:ext uri="{BB962C8B-B14F-4D97-AF65-F5344CB8AC3E}">
        <p14:creationId xmlns:p14="http://schemas.microsoft.com/office/powerpoint/2010/main" val="257265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Religious Beliefs in Early China</a:t>
            </a:r>
            <a:endParaRPr lang="en-US" sz="2400" b="1">
              <a:solidFill>
                <a:srgbClr val="0072BC"/>
              </a:solidFill>
            </a:endParaRPr>
          </a:p>
        </p:txBody>
      </p:sp>
      <p:pic>
        <p:nvPicPr>
          <p:cNvPr id="3" name="Picture 2" descr="HSWH_SC_L04_R120435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124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Shang Di was considered the most powerful of the many gods worshiped in ancient China. This statue is in Taiwan.</a:t>
            </a:r>
            <a:endParaRPr lang="en-US" sz="1400"/>
          </a:p>
        </p:txBody>
      </p:sp>
    </p:spTree>
    <p:extLst>
      <p:ext uri="{BB962C8B-B14F-4D97-AF65-F5344CB8AC3E}">
        <p14:creationId xmlns:p14="http://schemas.microsoft.com/office/powerpoint/2010/main" val="166688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Two Major Belief Systems Take Root</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During the late Zhou period, when war and social changes were disrupting old ways of life, new belief systems developed that would form the basis of China’s culture and government for centuries to come. Thinkers such as Confucius (known by the Chinese as Kong Fuzi) and Laozi (LOW dzuh) put forward ideas on how to restore social order and maintain harmony with nature.</a:t>
            </a:r>
            <a:endParaRPr lang="en-US" sz="1600"/>
          </a:p>
        </p:txBody>
      </p:sp>
    </p:spTree>
    <p:extLst>
      <p:ext uri="{BB962C8B-B14F-4D97-AF65-F5344CB8AC3E}">
        <p14:creationId xmlns:p14="http://schemas.microsoft.com/office/powerpoint/2010/main" val="103426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Two Major Belief Systems Take Root</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pPr marL="342900" indent="-342900">
              <a:buChar char="•"/>
            </a:pPr>
            <a:r>
              <a:rPr lang="en-US" sz="1600" smtClean="0"/>
              <a:t>Confucius Spreads His Wisdom</a:t>
            </a:r>
          </a:p>
          <a:p>
            <a:pPr marL="342900" indent="-342900">
              <a:buChar char="•"/>
            </a:pPr>
            <a:r>
              <a:rPr lang="en-US" sz="1600" smtClean="0"/>
              <a:t>Five Relationships Shape Behavior</a:t>
            </a:r>
          </a:p>
          <a:p>
            <a:pPr marL="342900" indent="-342900">
              <a:buChar char="•"/>
            </a:pPr>
            <a:r>
              <a:rPr lang="en-US" sz="1600" smtClean="0"/>
              <a:t>Confucianism Has Great Influence</a:t>
            </a:r>
          </a:p>
          <a:p>
            <a:pPr marL="342900" indent="-342900">
              <a:buChar char="•"/>
            </a:pPr>
            <a:r>
              <a:rPr lang="en-US" sz="1600" smtClean="0"/>
              <a:t>Confucianism Spreads</a:t>
            </a:r>
          </a:p>
          <a:p>
            <a:pPr marL="342900" indent="-342900">
              <a:buChar char="•"/>
            </a:pPr>
            <a:r>
              <a:rPr lang="en-US" sz="1600" smtClean="0"/>
              <a:t>Daoism Teaches Harmony With Nature</a:t>
            </a:r>
          </a:p>
          <a:p>
            <a:pPr marL="342900" indent="-342900">
              <a:buChar char="•"/>
            </a:pPr>
            <a:r>
              <a:rPr lang="en-US" sz="1600" smtClean="0"/>
              <a:t>Confucianism and Daoism Evolve</a:t>
            </a:r>
            <a:endParaRPr lang="en-US" sz="1600"/>
          </a:p>
        </p:txBody>
      </p:sp>
    </p:spTree>
    <p:extLst>
      <p:ext uri="{BB962C8B-B14F-4D97-AF65-F5344CB8AC3E}">
        <p14:creationId xmlns:p14="http://schemas.microsoft.com/office/powerpoint/2010/main" val="73341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Two Major Belief Systems Take Root</a:t>
            </a:r>
            <a:endParaRPr lang="en-US" sz="2400" b="1">
              <a:solidFill>
                <a:srgbClr val="0072BC"/>
              </a:solidFill>
            </a:endParaRPr>
          </a:p>
        </p:txBody>
      </p:sp>
      <p:pic>
        <p:nvPicPr>
          <p:cNvPr id="3" name="Picture 2" descr="HSWH_SC_L04_R120436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651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 scholar and teacher, Confucius had an enormous cultural influence on early Chinese civilization.</a:t>
            </a:r>
            <a:endParaRPr lang="en-US" sz="1400"/>
          </a:p>
        </p:txBody>
      </p:sp>
    </p:spTree>
    <p:extLst>
      <p:ext uri="{BB962C8B-B14F-4D97-AF65-F5344CB8AC3E}">
        <p14:creationId xmlns:p14="http://schemas.microsoft.com/office/powerpoint/2010/main" val="393479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1077218"/>
          </a:xfrm>
          <a:prstGeom prst="rect">
            <a:avLst/>
          </a:prstGeom>
          <a:noFill/>
        </p:spPr>
        <p:txBody>
          <a:bodyPr vert="horz" rtlCol="0">
            <a:spAutoFit/>
          </a:bodyPr>
          <a:lstStyle/>
          <a:p>
            <a:pPr marL="342900" indent="-342900">
              <a:buChar char="•"/>
            </a:pPr>
            <a:r>
              <a:rPr lang="en-US" sz="1600" smtClean="0"/>
              <a:t>Understand how geography influenced early Chinese civilization.</a:t>
            </a:r>
          </a:p>
          <a:p>
            <a:pPr marL="342900" indent="-342900">
              <a:buChar char="•"/>
            </a:pPr>
            <a:r>
              <a:rPr lang="en-US" sz="1600" smtClean="0"/>
              <a:t>Analyze how Chinese culture took shape under the Shang and Zhou dynasties.</a:t>
            </a:r>
          </a:p>
          <a:p>
            <a:pPr marL="342900" indent="-342900">
              <a:buChar char="•"/>
            </a:pPr>
            <a:r>
              <a:rPr lang="en-US" sz="1600" smtClean="0"/>
              <a:t>Describe the origins, central ideas, and spread of Confucianism and Daoism.</a:t>
            </a:r>
          </a:p>
          <a:p>
            <a:pPr marL="342900" indent="-342900">
              <a:buChar char="•"/>
            </a:pPr>
            <a:r>
              <a:rPr lang="en-US" sz="1600" smtClean="0"/>
              <a:t>List some achievements made in early China.</a:t>
            </a:r>
            <a:endParaRPr lang="en-US" sz="160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Ancient India and China (2600 B.C.-A.D. 550)</a:t>
            </a:r>
          </a:p>
          <a:p>
            <a:r>
              <a:rPr lang="en-US" sz="2400" b="1" dirty="0" smtClean="0"/>
              <a:t>Lesson 4 </a:t>
            </a:r>
            <a:r>
              <a:rPr lang="en-US" sz="2400" dirty="0"/>
              <a:t>Ancient Civilization in China </a:t>
            </a:r>
            <a:endParaRPr lang="en-US" sz="2400" dirty="0" smtClean="0"/>
          </a:p>
        </p:txBody>
      </p:sp>
    </p:spTree>
    <p:extLst>
      <p:ext uri="{BB962C8B-B14F-4D97-AF65-F5344CB8AC3E}">
        <p14:creationId xmlns:p14="http://schemas.microsoft.com/office/powerpoint/2010/main" val="306689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Two Major Belief Systems Take Root</a:t>
            </a:r>
            <a:endParaRPr lang="en-US" sz="2400" b="1">
              <a:solidFill>
                <a:srgbClr val="0072BC"/>
              </a:solidFill>
            </a:endParaRPr>
          </a:p>
        </p:txBody>
      </p:sp>
      <p:pic>
        <p:nvPicPr>
          <p:cNvPr id="3" name="Picture 2" descr="HSWH_SC_L04_T0045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Analyze Charts Confucius stressed the importance of five basic relationships that shape behavior. In most cases, these relationships are based on hierarchy. According to Confucius, what is the one relationship that is between equals?</a:t>
            </a:r>
            <a:endParaRPr lang="en-US" sz="1400"/>
          </a:p>
        </p:txBody>
      </p:sp>
    </p:spTree>
    <p:extLst>
      <p:ext uri="{BB962C8B-B14F-4D97-AF65-F5344CB8AC3E}">
        <p14:creationId xmlns:p14="http://schemas.microsoft.com/office/powerpoint/2010/main" val="223556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 Time of Achievements in Early China</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The people of Shang and Zhou China are known for numerous cultural achievements. For example, Shang astronomers studied the movement of planets and recorded eclipses of the sun. Their findings helped them develop an accurate calendar with 365 and ¼ days. In addition, the Chinese also improved the art and technology of bronze-making, producing stunning bronze weapons and ritual vessels covered with intricate decorations.</a:t>
            </a:r>
            <a:endParaRPr lang="en-US" sz="1600"/>
          </a:p>
        </p:txBody>
      </p:sp>
    </p:spTree>
    <p:extLst>
      <p:ext uri="{BB962C8B-B14F-4D97-AF65-F5344CB8AC3E}">
        <p14:creationId xmlns:p14="http://schemas.microsoft.com/office/powerpoint/2010/main" val="261417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 Time of Achievements in Early China</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Discovering the Secret of Making Silk</a:t>
            </a:r>
          </a:p>
          <a:p>
            <a:pPr marL="342900" indent="-342900">
              <a:buChar char="•"/>
            </a:pPr>
            <a:r>
              <a:rPr lang="en-US" sz="1600" smtClean="0"/>
              <a:t>A Complex System of Writing Is Developed</a:t>
            </a:r>
          </a:p>
          <a:p>
            <a:pPr marL="342900" indent="-342900">
              <a:buChar char="•"/>
            </a:pPr>
            <a:r>
              <a:rPr lang="en-US" sz="1600" smtClean="0"/>
              <a:t>Creating the First Books</a:t>
            </a:r>
            <a:endParaRPr lang="en-US" sz="1600"/>
          </a:p>
        </p:txBody>
      </p:sp>
    </p:spTree>
    <p:extLst>
      <p:ext uri="{BB962C8B-B14F-4D97-AF65-F5344CB8AC3E}">
        <p14:creationId xmlns:p14="http://schemas.microsoft.com/office/powerpoint/2010/main" val="19590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 Time of Achievements in Early China</a:t>
            </a:r>
            <a:endParaRPr lang="en-US" sz="2400" b="1">
              <a:solidFill>
                <a:srgbClr val="0072BC"/>
              </a:solidFill>
            </a:endParaRPr>
          </a:p>
        </p:txBody>
      </p:sp>
      <p:pic>
        <p:nvPicPr>
          <p:cNvPr id="3" name="Picture 2" descr="HSWH_SC_L04_R121351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26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Silk thread or silk woven into magnificent fabrics were key trading items for the Chinese. Because of this, the process of converting raw silk to smooth cloth was a closely guarded secret.</a:t>
            </a:r>
            <a:endParaRPr lang="en-US" sz="1400"/>
          </a:p>
        </p:txBody>
      </p:sp>
    </p:spTree>
    <p:extLst>
      <p:ext uri="{BB962C8B-B14F-4D97-AF65-F5344CB8AC3E}">
        <p14:creationId xmlns:p14="http://schemas.microsoft.com/office/powerpoint/2010/main" val="307638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Geography Influences Chinese Civilization</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Loess was a problem for the people of the Huang River valley because it</a:t>
            </a:r>
          </a:p>
          <a:p>
            <a:endParaRPr lang="en-US" sz="1600" smtClean="0"/>
          </a:p>
          <a:p>
            <a:r>
              <a:rPr lang="en-US" sz="1600" smtClean="0"/>
              <a:t>A.  caused constant dust storms and eroded good farming soil.</a:t>
            </a:r>
          </a:p>
          <a:p>
            <a:r>
              <a:rPr lang="en-US" sz="1600" smtClean="0"/>
              <a:t>B.  settled on the river bottom, causing the water to rise and flood.</a:t>
            </a:r>
          </a:p>
          <a:p>
            <a:r>
              <a:rPr lang="en-US" sz="1600" smtClean="0"/>
              <a:t>C.  tended to coat young plants, preventing the crops from growing properly.</a:t>
            </a:r>
          </a:p>
          <a:p>
            <a:r>
              <a:rPr lang="en-US" sz="1600" smtClean="0"/>
              <a:t>D.  contaminated the freshwater supply for most of the valley.</a:t>
            </a:r>
            <a:endParaRPr lang="en-US" sz="1600"/>
          </a:p>
        </p:txBody>
      </p:sp>
    </p:spTree>
    <p:extLst>
      <p:ext uri="{BB962C8B-B14F-4D97-AF65-F5344CB8AC3E}">
        <p14:creationId xmlns:p14="http://schemas.microsoft.com/office/powerpoint/2010/main" val="374228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Shang Dynasty Begins to Form China</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During the Shang dynasty, the country was governed by</a:t>
            </a:r>
          </a:p>
          <a:p>
            <a:endParaRPr lang="en-US" sz="1600" smtClean="0"/>
          </a:p>
          <a:p>
            <a:r>
              <a:rPr lang="en-US" sz="1600" smtClean="0"/>
              <a:t>A.  an authoritarian king who controlled all of the kingdom.</a:t>
            </a:r>
          </a:p>
          <a:p>
            <a:r>
              <a:rPr lang="en-US" sz="1600" smtClean="0"/>
              <a:t>B.  a special priest class who consulted with the king.</a:t>
            </a:r>
          </a:p>
          <a:p>
            <a:r>
              <a:rPr lang="en-US" sz="1600" smtClean="0"/>
              <a:t>C.  a king and a council of nobles, priests, and commoners.</a:t>
            </a:r>
          </a:p>
          <a:p>
            <a:r>
              <a:rPr lang="en-US" sz="1600" smtClean="0"/>
              <a:t>D.  a king who controlled a small area and relied on nobles and princes to govern their areas.</a:t>
            </a:r>
            <a:endParaRPr lang="en-US" sz="1600"/>
          </a:p>
        </p:txBody>
      </p:sp>
    </p:spTree>
    <p:extLst>
      <p:ext uri="{BB962C8B-B14F-4D97-AF65-F5344CB8AC3E}">
        <p14:creationId xmlns:p14="http://schemas.microsoft.com/office/powerpoint/2010/main" val="200747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Zhou Dynasty</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The Zhou kings explained their right to rule as</a:t>
            </a:r>
          </a:p>
          <a:p>
            <a:endParaRPr lang="en-US" sz="1600" smtClean="0"/>
          </a:p>
          <a:p>
            <a:r>
              <a:rPr lang="en-US" sz="1600" smtClean="0"/>
              <a:t>A.  the Mandate of Heaven.</a:t>
            </a:r>
          </a:p>
          <a:p>
            <a:r>
              <a:rPr lang="en-US" sz="1600" smtClean="0"/>
              <a:t>B.  reward for defeating the Shang armies.</a:t>
            </a:r>
          </a:p>
          <a:p>
            <a:r>
              <a:rPr lang="en-US" sz="1600" smtClean="0"/>
              <a:t>C.  the will of the people.</a:t>
            </a:r>
          </a:p>
          <a:p>
            <a:r>
              <a:rPr lang="en-US" sz="1600" smtClean="0"/>
              <a:t>D.  the basic rights of the strong over the weak.</a:t>
            </a:r>
            <a:endParaRPr lang="en-US" sz="1600"/>
          </a:p>
        </p:txBody>
      </p:sp>
    </p:spTree>
    <p:extLst>
      <p:ext uri="{BB962C8B-B14F-4D97-AF65-F5344CB8AC3E}">
        <p14:creationId xmlns:p14="http://schemas.microsoft.com/office/powerpoint/2010/main" val="837129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Religious Beliefs in Early China</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What was the king’s relationship to Shang Di?</a:t>
            </a:r>
          </a:p>
          <a:p>
            <a:endParaRPr lang="en-US" sz="1600" smtClean="0"/>
          </a:p>
          <a:p>
            <a:r>
              <a:rPr lang="en-US" sz="1600" smtClean="0"/>
              <a:t>A.  As the equal of the god, the king could grant the prayers of the people.</a:t>
            </a:r>
          </a:p>
          <a:p>
            <a:r>
              <a:rPr lang="en-US" sz="1600" smtClean="0"/>
              <a:t>B.  The king was the mortal presence on Earth of the god Shang Di.</a:t>
            </a:r>
          </a:p>
          <a:p>
            <a:r>
              <a:rPr lang="en-US" sz="1600" smtClean="0"/>
              <a:t>C.  The king was the link between the common people and Shang Di.</a:t>
            </a:r>
          </a:p>
          <a:p>
            <a:r>
              <a:rPr lang="en-US" sz="1600" smtClean="0"/>
              <a:t>D.  The king would translate visions he received from Shang Di.</a:t>
            </a:r>
            <a:endParaRPr lang="en-US" sz="1600"/>
          </a:p>
        </p:txBody>
      </p:sp>
    </p:spTree>
    <p:extLst>
      <p:ext uri="{BB962C8B-B14F-4D97-AF65-F5344CB8AC3E}">
        <p14:creationId xmlns:p14="http://schemas.microsoft.com/office/powerpoint/2010/main" val="226585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Two Major Belief Systems Take Root</a:t>
            </a:r>
            <a:endParaRPr lang="en-US" sz="2400" b="1">
              <a:solidFill>
                <a:srgbClr val="0072BC"/>
              </a:solidFill>
            </a:endParaRP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smtClean="0"/>
              <a:t>Which of the following statements is an example of Confucianism?</a:t>
            </a:r>
          </a:p>
          <a:p>
            <a:endParaRPr lang="en-US" sz="1600" smtClean="0"/>
          </a:p>
          <a:p>
            <a:r>
              <a:rPr lang="en-US" sz="1600" smtClean="0"/>
              <a:t>A.  All people should live according to the roles and responsibilities outlined in the five key relationships.</a:t>
            </a:r>
          </a:p>
          <a:p>
            <a:r>
              <a:rPr lang="en-US" sz="1600" smtClean="0"/>
              <a:t>B.  People should always seek to better themselves and not be limited by the circumstances of their birth.</a:t>
            </a:r>
          </a:p>
          <a:p>
            <a:r>
              <a:rPr lang="en-US" sz="1600" smtClean="0"/>
              <a:t>C.  Staying in harmony with nature is the key to a successful life.</a:t>
            </a:r>
          </a:p>
          <a:p>
            <a:r>
              <a:rPr lang="en-US" sz="1600" smtClean="0"/>
              <a:t>D.  People should seek to keep a certain level of separateness from everyday life.</a:t>
            </a:r>
            <a:endParaRPr lang="en-US" sz="1600"/>
          </a:p>
        </p:txBody>
      </p:sp>
    </p:spTree>
    <p:extLst>
      <p:ext uri="{BB962C8B-B14F-4D97-AF65-F5344CB8AC3E}">
        <p14:creationId xmlns:p14="http://schemas.microsoft.com/office/powerpoint/2010/main" val="158726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A Time of Achievements in Early China</a:t>
            </a:r>
            <a:endParaRPr lang="en-US" sz="2400" b="1">
              <a:solidFill>
                <a:srgbClr val="0072BC"/>
              </a:solidFill>
            </a:endParaRP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smtClean="0"/>
              <a:t>What feature of Chinese writing helped people to understand it even if they spoke a different language?</a:t>
            </a:r>
          </a:p>
          <a:p>
            <a:endParaRPr lang="en-US" sz="1600" smtClean="0"/>
          </a:p>
          <a:p>
            <a:r>
              <a:rPr lang="en-US" sz="1600" smtClean="0"/>
              <a:t>A.  Tens of thousands of characters allow for endless ways of putting them together so they can form words in any language.</a:t>
            </a:r>
          </a:p>
          <a:p>
            <a:r>
              <a:rPr lang="en-US" sz="1600" smtClean="0"/>
              <a:t>B.  The many thousands of characters represent whole words or ideas.</a:t>
            </a:r>
          </a:p>
          <a:p>
            <a:r>
              <a:rPr lang="en-US" sz="1600" smtClean="0"/>
              <a:t>C.  The characters of the Chinese alphabet were common to all languages so could be understood by anyone.</a:t>
            </a:r>
          </a:p>
          <a:p>
            <a:r>
              <a:rPr lang="en-US" sz="1600" smtClean="0"/>
              <a:t>D.  The Chinese continually added characters to the written language so that all spoken languages could be reproduced.</a:t>
            </a:r>
            <a:endParaRPr lang="en-US" sz="1600"/>
          </a:p>
        </p:txBody>
      </p:sp>
    </p:spTree>
    <p:extLst>
      <p:ext uri="{BB962C8B-B14F-4D97-AF65-F5344CB8AC3E}">
        <p14:creationId xmlns:p14="http://schemas.microsoft.com/office/powerpoint/2010/main" val="319787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7620000" cy="2800766"/>
          </a:xfrm>
          <a:prstGeom prst="rect">
            <a:avLst/>
          </a:prstGeom>
          <a:noFill/>
        </p:spPr>
        <p:txBody>
          <a:bodyPr vert="horz" rtlCol="0">
            <a:spAutoFit/>
          </a:bodyPr>
          <a:lstStyle/>
          <a:p>
            <a:pPr marL="342900" indent="-342900">
              <a:buChar char="•"/>
            </a:pPr>
            <a:r>
              <a:rPr lang="en-US" sz="1600" smtClean="0"/>
              <a:t>loess,</a:t>
            </a:r>
          </a:p>
          <a:p>
            <a:pPr marL="342900" indent="-342900">
              <a:buChar char="•"/>
            </a:pPr>
            <a:r>
              <a:rPr lang="en-US" sz="1600" smtClean="0"/>
              <a:t>clans,</a:t>
            </a:r>
          </a:p>
          <a:p>
            <a:pPr marL="342900" indent="-342900">
              <a:buChar char="•"/>
            </a:pPr>
            <a:r>
              <a:rPr lang="en-US" sz="1600" smtClean="0"/>
              <a:t>dynastic cycle,</a:t>
            </a:r>
          </a:p>
          <a:p>
            <a:pPr marL="342900" indent="-342900">
              <a:buChar char="•"/>
            </a:pPr>
            <a:r>
              <a:rPr lang="en-US" sz="1600" smtClean="0"/>
              <a:t>Feudalism</a:t>
            </a:r>
          </a:p>
          <a:p>
            <a:pPr marL="342900" indent="-342900">
              <a:buChar char="•"/>
            </a:pPr>
            <a:r>
              <a:rPr lang="en-US" sz="1600" smtClean="0"/>
              <a:t>Confucius</a:t>
            </a:r>
          </a:p>
          <a:p>
            <a:pPr marL="342900" indent="-342900">
              <a:buChar char="•"/>
            </a:pPr>
            <a:r>
              <a:rPr lang="en-US" sz="1600" smtClean="0"/>
              <a:t>Laozi</a:t>
            </a:r>
          </a:p>
          <a:p>
            <a:pPr marL="342900" indent="-342900">
              <a:buChar char="•"/>
            </a:pPr>
            <a:r>
              <a:rPr lang="en-US" sz="1600" smtClean="0"/>
              <a:t>philosophy,</a:t>
            </a:r>
          </a:p>
          <a:p>
            <a:pPr marL="342900" indent="-342900">
              <a:buChar char="•"/>
            </a:pPr>
            <a:r>
              <a:rPr lang="en-US" sz="1600" smtClean="0"/>
              <a:t>filial piety,</a:t>
            </a:r>
          </a:p>
          <a:p>
            <a:pPr marL="342900" indent="-342900">
              <a:buChar char="•"/>
            </a:pPr>
            <a:r>
              <a:rPr lang="en-US" sz="1600" smtClean="0"/>
              <a:t>oracle bones.</a:t>
            </a:r>
          </a:p>
          <a:p>
            <a:pPr marL="342900" indent="-342900">
              <a:buChar char="•"/>
            </a:pPr>
            <a:r>
              <a:rPr lang="en-US" sz="1600" smtClean="0"/>
              <a:t>characters,</a:t>
            </a:r>
          </a:p>
          <a:p>
            <a:pPr marL="342900" indent="-342900">
              <a:buChar char="•"/>
            </a:pPr>
            <a:r>
              <a:rPr lang="en-US" sz="1600" smtClean="0"/>
              <a:t>calligraphy.</a:t>
            </a:r>
            <a:endParaRPr lang="en-US" sz="160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Ancient India and China (2600 B.C.-A.D. 550)</a:t>
            </a:r>
          </a:p>
          <a:p>
            <a:r>
              <a:rPr lang="en-US" sz="2400" b="1" dirty="0" smtClean="0"/>
              <a:t>Lesson 4 </a:t>
            </a:r>
            <a:r>
              <a:rPr lang="en-US" sz="2400" dirty="0"/>
              <a:t>Ancient Civilization in China </a:t>
            </a:r>
            <a:endParaRPr lang="en-US" sz="2400" dirty="0" smtClean="0"/>
          </a:p>
        </p:txBody>
      </p:sp>
    </p:spTree>
    <p:extLst>
      <p:ext uri="{BB962C8B-B14F-4D97-AF65-F5344CB8AC3E}">
        <p14:creationId xmlns:p14="http://schemas.microsoft.com/office/powerpoint/2010/main" val="402635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Influences Chinese Civilization</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In ancient times, the Chinese depended on rivers for irrigation and transportation. They highly valued the ability to control floodwaters and to develop irrigation systems. The Chinese also prized devotion to duty. The importance they placed on these skills played a key role in the development of Chinese civilization.</a:t>
            </a:r>
            <a:endParaRPr lang="en-US" sz="1600"/>
          </a:p>
        </p:txBody>
      </p:sp>
    </p:spTree>
    <p:extLst>
      <p:ext uri="{BB962C8B-B14F-4D97-AF65-F5344CB8AC3E}">
        <p14:creationId xmlns:p14="http://schemas.microsoft.com/office/powerpoint/2010/main" val="22762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Influences Chinese Civilization</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Geographic Barriers Set China Apart</a:t>
            </a:r>
          </a:p>
          <a:p>
            <a:pPr marL="342900" indent="-342900">
              <a:buChar char="•"/>
            </a:pPr>
            <a:r>
              <a:rPr lang="en-US" sz="1600" smtClean="0"/>
              <a:t>The Varied Regions of China</a:t>
            </a:r>
          </a:p>
          <a:p>
            <a:pPr marL="342900" indent="-342900">
              <a:buChar char="•"/>
            </a:pPr>
            <a:r>
              <a:rPr lang="en-US" sz="1600" smtClean="0"/>
              <a:t>Early Peoples Settle Along the “River of Sorrows”</a:t>
            </a:r>
            <a:endParaRPr lang="en-US" sz="1600"/>
          </a:p>
        </p:txBody>
      </p:sp>
    </p:spTree>
    <p:extLst>
      <p:ext uri="{BB962C8B-B14F-4D97-AF65-F5344CB8AC3E}">
        <p14:creationId xmlns:p14="http://schemas.microsoft.com/office/powerpoint/2010/main" val="202886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Influences Chinese Civilization</a:t>
            </a:r>
            <a:endParaRPr lang="en-US" sz="2400" b="1">
              <a:solidFill>
                <a:srgbClr val="0072BC"/>
              </a:solidFill>
            </a:endParaRPr>
          </a:p>
        </p:txBody>
      </p:sp>
      <p:pic>
        <p:nvPicPr>
          <p:cNvPr id="3" name="Picture 2" descr="HSWH_SC_L04_M0045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Analyze Maps China’s geographic barriers made it difficult for both invaders and traders to make their way to the center of China’s emerging civilization. What physical features acted as obstacles to outside contact with China?</a:t>
            </a:r>
            <a:endParaRPr lang="en-US" sz="1400"/>
          </a:p>
        </p:txBody>
      </p:sp>
    </p:spTree>
    <p:extLst>
      <p:ext uri="{BB962C8B-B14F-4D97-AF65-F5344CB8AC3E}">
        <p14:creationId xmlns:p14="http://schemas.microsoft.com/office/powerpoint/2010/main" val="8379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Influences Chinese Civilization</a:t>
            </a:r>
            <a:endParaRPr lang="en-US" sz="2400" b="1">
              <a:solidFill>
                <a:srgbClr val="0072BC"/>
              </a:solidFill>
            </a:endParaRPr>
          </a:p>
        </p:txBody>
      </p:sp>
      <p:pic>
        <p:nvPicPr>
          <p:cNvPr id="3" name="Picture 2" descr="HSWH_SC_L04_R120433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Invading nomads traveling by camel and horseback crossed China’s northern deserts. These nomads eventually became part of Chinese civilization.</a:t>
            </a:r>
            <a:endParaRPr lang="en-US" sz="1400"/>
          </a:p>
        </p:txBody>
      </p:sp>
    </p:spTree>
    <p:extLst>
      <p:ext uri="{BB962C8B-B14F-4D97-AF65-F5344CB8AC3E}">
        <p14:creationId xmlns:p14="http://schemas.microsoft.com/office/powerpoint/2010/main" val="18664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Shang Dynasty Begins to Form China</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About 1766 b.c., the first Chinese dynasty for which scholars have found solid evidence arose in a corner of northern China. This dynasty, the Shang, would dominate the region until about 1122 b.c.</a:t>
            </a:r>
            <a:endParaRPr lang="en-US" sz="1600"/>
          </a:p>
        </p:txBody>
      </p:sp>
    </p:spTree>
    <p:extLst>
      <p:ext uri="{BB962C8B-B14F-4D97-AF65-F5344CB8AC3E}">
        <p14:creationId xmlns:p14="http://schemas.microsoft.com/office/powerpoint/2010/main" val="124660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Shang Dynasty Begins to Form China</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Formation of Government</a:t>
            </a:r>
          </a:p>
          <a:p>
            <a:pPr marL="342900" indent="-342900">
              <a:buChar char="•"/>
            </a:pPr>
            <a:r>
              <a:rPr lang="en-US" sz="1600" smtClean="0"/>
              <a:t>Social Classes Develop</a:t>
            </a:r>
            <a:endParaRPr lang="en-US" sz="1600"/>
          </a:p>
        </p:txBody>
      </p:sp>
    </p:spTree>
    <p:extLst>
      <p:ext uri="{BB962C8B-B14F-4D97-AF65-F5344CB8AC3E}">
        <p14:creationId xmlns:p14="http://schemas.microsoft.com/office/powerpoint/2010/main" val="119107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1353</Words>
  <Application>Microsoft Office PowerPoint</Application>
  <PresentationFormat>On-screen Show (4:3)</PresentationFormat>
  <Paragraphs>118</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Elizabeth King</cp:lastModifiedBy>
  <cp:revision>2</cp:revision>
  <dcterms:created xsi:type="dcterms:W3CDTF">2014-12-05T18:44:09Z</dcterms:created>
  <dcterms:modified xsi:type="dcterms:W3CDTF">2015-09-16T19:48:30Z</dcterms:modified>
</cp:coreProperties>
</file>