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6" r:id="rId10"/>
    <p:sldId id="267" r:id="rId11"/>
    <p:sldId id="268"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286" r:id="rId25"/>
    <p:sldId id="28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3FB89-0FA0-6F43-BC2F-186A76782493}"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6D7E2-7173-EA4E-A061-1D7338FD6D87}" type="slidenum">
              <a:rPr lang="en-US" smtClean="0"/>
              <a:t>‹#›</a:t>
            </a:fld>
            <a:endParaRPr lang="en-US"/>
          </a:p>
        </p:txBody>
      </p:sp>
    </p:spTree>
    <p:extLst>
      <p:ext uri="{BB962C8B-B14F-4D97-AF65-F5344CB8AC3E}">
        <p14:creationId xmlns:p14="http://schemas.microsoft.com/office/powerpoint/2010/main" val="98301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3FB89-0FA0-6F43-BC2F-186A76782493}"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6D7E2-7173-EA4E-A061-1D7338FD6D87}" type="slidenum">
              <a:rPr lang="en-US" smtClean="0"/>
              <a:t>‹#›</a:t>
            </a:fld>
            <a:endParaRPr lang="en-US"/>
          </a:p>
        </p:txBody>
      </p:sp>
    </p:spTree>
    <p:extLst>
      <p:ext uri="{BB962C8B-B14F-4D97-AF65-F5344CB8AC3E}">
        <p14:creationId xmlns:p14="http://schemas.microsoft.com/office/powerpoint/2010/main" val="368280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3FB89-0FA0-6F43-BC2F-186A76782493}"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6D7E2-7173-EA4E-A061-1D7338FD6D87}" type="slidenum">
              <a:rPr lang="en-US" smtClean="0"/>
              <a:t>‹#›</a:t>
            </a:fld>
            <a:endParaRPr lang="en-US"/>
          </a:p>
        </p:txBody>
      </p:sp>
    </p:spTree>
    <p:extLst>
      <p:ext uri="{BB962C8B-B14F-4D97-AF65-F5344CB8AC3E}">
        <p14:creationId xmlns:p14="http://schemas.microsoft.com/office/powerpoint/2010/main" val="70235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3FB89-0FA0-6F43-BC2F-186A76782493}"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6D7E2-7173-EA4E-A061-1D7338FD6D87}" type="slidenum">
              <a:rPr lang="en-US" smtClean="0"/>
              <a:t>‹#›</a:t>
            </a:fld>
            <a:endParaRPr lang="en-US"/>
          </a:p>
        </p:txBody>
      </p:sp>
    </p:spTree>
    <p:extLst>
      <p:ext uri="{BB962C8B-B14F-4D97-AF65-F5344CB8AC3E}">
        <p14:creationId xmlns:p14="http://schemas.microsoft.com/office/powerpoint/2010/main" val="242326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3FB89-0FA0-6F43-BC2F-186A76782493}"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6D7E2-7173-EA4E-A061-1D7338FD6D87}" type="slidenum">
              <a:rPr lang="en-US" smtClean="0"/>
              <a:t>‹#›</a:t>
            </a:fld>
            <a:endParaRPr lang="en-US"/>
          </a:p>
        </p:txBody>
      </p:sp>
    </p:spTree>
    <p:extLst>
      <p:ext uri="{BB962C8B-B14F-4D97-AF65-F5344CB8AC3E}">
        <p14:creationId xmlns:p14="http://schemas.microsoft.com/office/powerpoint/2010/main" val="1148732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3FB89-0FA0-6F43-BC2F-186A76782493}"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6D7E2-7173-EA4E-A061-1D7338FD6D87}" type="slidenum">
              <a:rPr lang="en-US" smtClean="0"/>
              <a:t>‹#›</a:t>
            </a:fld>
            <a:endParaRPr lang="en-US"/>
          </a:p>
        </p:txBody>
      </p:sp>
    </p:spTree>
    <p:extLst>
      <p:ext uri="{BB962C8B-B14F-4D97-AF65-F5344CB8AC3E}">
        <p14:creationId xmlns:p14="http://schemas.microsoft.com/office/powerpoint/2010/main" val="1937027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3FB89-0FA0-6F43-BC2F-186A76782493}"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6D7E2-7173-EA4E-A061-1D7338FD6D87}" type="slidenum">
              <a:rPr lang="en-US" smtClean="0"/>
              <a:t>‹#›</a:t>
            </a:fld>
            <a:endParaRPr lang="en-US"/>
          </a:p>
        </p:txBody>
      </p:sp>
    </p:spTree>
    <p:extLst>
      <p:ext uri="{BB962C8B-B14F-4D97-AF65-F5344CB8AC3E}">
        <p14:creationId xmlns:p14="http://schemas.microsoft.com/office/powerpoint/2010/main" val="262085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3FB89-0FA0-6F43-BC2F-186A76782493}"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6D7E2-7173-EA4E-A061-1D7338FD6D87}" type="slidenum">
              <a:rPr lang="en-US" smtClean="0"/>
              <a:t>‹#›</a:t>
            </a:fld>
            <a:endParaRPr lang="en-US"/>
          </a:p>
        </p:txBody>
      </p:sp>
    </p:spTree>
    <p:extLst>
      <p:ext uri="{BB962C8B-B14F-4D97-AF65-F5344CB8AC3E}">
        <p14:creationId xmlns:p14="http://schemas.microsoft.com/office/powerpoint/2010/main" val="378220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3FB89-0FA0-6F43-BC2F-186A76782493}"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6D7E2-7173-EA4E-A061-1D7338FD6D87}" type="slidenum">
              <a:rPr lang="en-US" smtClean="0"/>
              <a:t>‹#›</a:t>
            </a:fld>
            <a:endParaRPr lang="en-US"/>
          </a:p>
        </p:txBody>
      </p:sp>
    </p:spTree>
    <p:extLst>
      <p:ext uri="{BB962C8B-B14F-4D97-AF65-F5344CB8AC3E}">
        <p14:creationId xmlns:p14="http://schemas.microsoft.com/office/powerpoint/2010/main" val="224836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3FB89-0FA0-6F43-BC2F-186A76782493}"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6D7E2-7173-EA4E-A061-1D7338FD6D87}" type="slidenum">
              <a:rPr lang="en-US" smtClean="0"/>
              <a:t>‹#›</a:t>
            </a:fld>
            <a:endParaRPr lang="en-US"/>
          </a:p>
        </p:txBody>
      </p:sp>
    </p:spTree>
    <p:extLst>
      <p:ext uri="{BB962C8B-B14F-4D97-AF65-F5344CB8AC3E}">
        <p14:creationId xmlns:p14="http://schemas.microsoft.com/office/powerpoint/2010/main" val="50319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3FB89-0FA0-6F43-BC2F-186A76782493}"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6D7E2-7173-EA4E-A061-1D7338FD6D87}" type="slidenum">
              <a:rPr lang="en-US" smtClean="0"/>
              <a:t>‹#›</a:t>
            </a:fld>
            <a:endParaRPr lang="en-US"/>
          </a:p>
        </p:txBody>
      </p:sp>
    </p:spTree>
    <p:extLst>
      <p:ext uri="{BB962C8B-B14F-4D97-AF65-F5344CB8AC3E}">
        <p14:creationId xmlns:p14="http://schemas.microsoft.com/office/powerpoint/2010/main" val="318221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FB89-0FA0-6F43-BC2F-186A76782493}"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6D7E2-7173-EA4E-A061-1D7338FD6D87}" type="slidenum">
              <a:rPr lang="en-US" smtClean="0"/>
              <a:t>‹#›</a:t>
            </a:fld>
            <a:endParaRPr lang="en-US"/>
          </a:p>
        </p:txBody>
      </p:sp>
    </p:spTree>
    <p:extLst>
      <p:ext uri="{BB962C8B-B14F-4D97-AF65-F5344CB8AC3E}">
        <p14:creationId xmlns:p14="http://schemas.microsoft.com/office/powerpoint/2010/main" val="3380598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3_R120712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451600" cy="4178300"/>
          </a:xfrm>
          <a:prstGeom prst="rect">
            <a:avLst/>
          </a:prstGeom>
        </p:spPr>
      </p:pic>
      <p:sp>
        <p:nvSpPr>
          <p:cNvPr id="5" name="TextBox 4"/>
          <p:cNvSpPr txBox="1"/>
          <p:nvPr/>
        </p:nvSpPr>
        <p:spPr>
          <a:xfrm>
            <a:off x="279400" y="486920"/>
            <a:ext cx="7620000" cy="830997"/>
          </a:xfrm>
          <a:prstGeom prst="rect">
            <a:avLst/>
          </a:prstGeom>
          <a:noFill/>
        </p:spPr>
        <p:txBody>
          <a:bodyPr vert="horz" rtlCol="0">
            <a:spAutoFit/>
          </a:bodyPr>
          <a:lstStyle/>
          <a:p>
            <a:r>
              <a:rPr lang="en-US" sz="2400" b="1" dirty="0" smtClean="0">
                <a:solidFill>
                  <a:srgbClr val="DC0202"/>
                </a:solidFill>
              </a:rPr>
              <a:t>The Ancient Middle East and Egypt (3200 B.C-500 B.C)</a:t>
            </a:r>
          </a:p>
          <a:p>
            <a:r>
              <a:rPr lang="en-US" sz="2400" b="1" dirty="0" smtClean="0"/>
              <a:t>Lesson 4 </a:t>
            </a:r>
            <a:r>
              <a:rPr lang="en-US" sz="2400" dirty="0"/>
              <a:t>Egyptian Civilization </a:t>
            </a:r>
            <a:endParaRPr lang="en-US" sz="2400" dirty="0" smtClean="0"/>
          </a:p>
        </p:txBody>
      </p:sp>
    </p:spTree>
    <p:extLst>
      <p:ext uri="{BB962C8B-B14F-4D97-AF65-F5344CB8AC3E}">
        <p14:creationId xmlns:p14="http://schemas.microsoft.com/office/powerpoint/2010/main" val="3032289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Old Kingdom</a:t>
            </a:r>
            <a:endParaRPr lang="en-US" sz="2400" b="1">
              <a:solidFill>
                <a:srgbClr val="0072BC"/>
              </a:solidFill>
            </a:endParaRPr>
          </a:p>
        </p:txBody>
      </p:sp>
      <p:pic>
        <p:nvPicPr>
          <p:cNvPr id="3" name="Picture 2" descr="HSWH_SC_L04_A0041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7978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Analyze Data Pharaohs spent a great deal of resources and time building pyramids. Based on the information here, why do you think Giza pyramids built after Khufu’s were not as large as his?</a:t>
            </a:r>
            <a:endParaRPr lang="en-US" sz="1400"/>
          </a:p>
        </p:txBody>
      </p:sp>
    </p:spTree>
    <p:extLst>
      <p:ext uri="{BB962C8B-B14F-4D97-AF65-F5344CB8AC3E}">
        <p14:creationId xmlns:p14="http://schemas.microsoft.com/office/powerpoint/2010/main" val="109895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Middle and New Kingdom Egypt</a:t>
            </a:r>
            <a:endParaRPr lang="en-US" sz="2400" b="1">
              <a:solidFill>
                <a:srgbClr val="0072BC"/>
              </a:solidFill>
            </a:endParaRPr>
          </a:p>
        </p:txBody>
      </p:sp>
      <p:sp>
        <p:nvSpPr>
          <p:cNvPr id="3" name="TextBox 2"/>
          <p:cNvSpPr txBox="1"/>
          <p:nvPr/>
        </p:nvSpPr>
        <p:spPr>
          <a:xfrm>
            <a:off x="279400" y="1460500"/>
            <a:ext cx="7620000" cy="3539430"/>
          </a:xfrm>
          <a:prstGeom prst="rect">
            <a:avLst/>
          </a:prstGeom>
          <a:noFill/>
        </p:spPr>
        <p:txBody>
          <a:bodyPr vert="horz" rtlCol="0">
            <a:spAutoFit/>
          </a:bodyPr>
          <a:lstStyle/>
          <a:p>
            <a:r>
              <a:rPr lang="en-US" sz="3200" dirty="0" smtClean="0"/>
              <a:t>Power struggles, crop failures, and the cost of building the pyramids all contributed to the collapse of the Old Kingdom. </a:t>
            </a:r>
            <a:endParaRPr lang="en-US" sz="3200" dirty="0" smtClean="0"/>
          </a:p>
          <a:p>
            <a:endParaRPr lang="en-US" sz="3200" dirty="0"/>
          </a:p>
          <a:p>
            <a:r>
              <a:rPr lang="en-US" sz="3200" dirty="0" smtClean="0"/>
              <a:t>Then</a:t>
            </a:r>
            <a:r>
              <a:rPr lang="en-US" sz="3200" dirty="0" smtClean="0"/>
              <a:t>, after more than a century of disunity, new pharaohs reunited the land, ushering in a new era, the Middle Kingdom.</a:t>
            </a:r>
            <a:endParaRPr lang="en-US" sz="3200" dirty="0"/>
          </a:p>
        </p:txBody>
      </p:sp>
    </p:spTree>
    <p:extLst>
      <p:ext uri="{BB962C8B-B14F-4D97-AF65-F5344CB8AC3E}">
        <p14:creationId xmlns:p14="http://schemas.microsoft.com/office/powerpoint/2010/main" val="352943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Middle and New Kingdom Egypt</a:t>
            </a:r>
            <a:endParaRPr lang="en-US" sz="2400" b="1">
              <a:solidFill>
                <a:srgbClr val="0072BC"/>
              </a:solidFill>
            </a:endParaRPr>
          </a:p>
        </p:txBody>
      </p:sp>
      <p:pic>
        <p:nvPicPr>
          <p:cNvPr id="3" name="Picture 2" descr="HSWH_SC_L04_R120713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4516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In ancient Egyptian marketplaces, farmers and craftsmen set up stalls to sell their products. Ancient Egyptians did not use money, so all purchases were trades.</a:t>
            </a:r>
            <a:endParaRPr lang="en-US" sz="1400"/>
          </a:p>
        </p:txBody>
      </p:sp>
    </p:spTree>
    <p:extLst>
      <p:ext uri="{BB962C8B-B14F-4D97-AF65-F5344CB8AC3E}">
        <p14:creationId xmlns:p14="http://schemas.microsoft.com/office/powerpoint/2010/main" val="253163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Middle and New Kingdom Egypt</a:t>
            </a:r>
            <a:endParaRPr lang="en-US" sz="2400" b="1">
              <a:solidFill>
                <a:srgbClr val="0072BC"/>
              </a:solidFill>
            </a:endParaRPr>
          </a:p>
        </p:txBody>
      </p:sp>
      <p:pic>
        <p:nvPicPr>
          <p:cNvPr id="3" name="Picture 2" descr="HSWH_SC_L04_M0046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7978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smtClean="0"/>
              <a:t>Analyze Maps During the New Kingdom, Egypt extended its trade routes and made peace with the Hittites to the north. How do you think the alliance with the Hittites helped Egypt reach its greatest extent?</a:t>
            </a:r>
            <a:endParaRPr lang="en-US" sz="1400"/>
          </a:p>
        </p:txBody>
      </p:sp>
    </p:spTree>
    <p:extLst>
      <p:ext uri="{BB962C8B-B14F-4D97-AF65-F5344CB8AC3E}">
        <p14:creationId xmlns:p14="http://schemas.microsoft.com/office/powerpoint/2010/main" val="167344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Religion Shapes Ancient Egyptian Life</a:t>
            </a:r>
            <a:endParaRPr lang="en-US" sz="2400" b="1">
              <a:solidFill>
                <a:srgbClr val="0072BC"/>
              </a:solidFill>
            </a:endParaRPr>
          </a:p>
        </p:txBody>
      </p:sp>
      <p:sp>
        <p:nvSpPr>
          <p:cNvPr id="3" name="TextBox 2"/>
          <p:cNvSpPr txBox="1"/>
          <p:nvPr/>
        </p:nvSpPr>
        <p:spPr>
          <a:xfrm>
            <a:off x="279400" y="1460500"/>
            <a:ext cx="7620000" cy="3539430"/>
          </a:xfrm>
          <a:prstGeom prst="rect">
            <a:avLst/>
          </a:prstGeom>
          <a:noFill/>
        </p:spPr>
        <p:txBody>
          <a:bodyPr vert="horz" rtlCol="0">
            <a:spAutoFit/>
          </a:bodyPr>
          <a:lstStyle/>
          <a:p>
            <a:r>
              <a:rPr lang="en-US" sz="2800" dirty="0" smtClean="0"/>
              <a:t>Religious beliefs about gods, values, and life after death affected the daily lives of ancient Egyptians. Today, much of what we know about Egyptian religion comes from inscriptions on monuments and wall paintings in tombs. These inscriptions describe Egyptians appealing to the divine forces that they believed ruled this world and the afterlife.</a:t>
            </a:r>
            <a:endParaRPr lang="en-US" sz="2800" dirty="0"/>
          </a:p>
        </p:txBody>
      </p:sp>
    </p:spTree>
    <p:extLst>
      <p:ext uri="{BB962C8B-B14F-4D97-AF65-F5344CB8AC3E}">
        <p14:creationId xmlns:p14="http://schemas.microsoft.com/office/powerpoint/2010/main" val="118847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smtClean="0">
                <a:solidFill>
                  <a:srgbClr val="0072BC"/>
                </a:solidFill>
              </a:rPr>
              <a:t>Religion Shapes Ancient Egyptian Life</a:t>
            </a:r>
            <a:endParaRPr lang="en-US" sz="2400" b="1" dirty="0">
              <a:solidFill>
                <a:srgbClr val="0072BC"/>
              </a:solidFill>
            </a:endParaRPr>
          </a:p>
        </p:txBody>
      </p:sp>
      <p:sp>
        <p:nvSpPr>
          <p:cNvPr id="3" name="TextBox 2"/>
          <p:cNvSpPr txBox="1"/>
          <p:nvPr/>
        </p:nvSpPr>
        <p:spPr>
          <a:xfrm>
            <a:off x="279400" y="1460500"/>
            <a:ext cx="7620000" cy="3477875"/>
          </a:xfrm>
          <a:prstGeom prst="rect">
            <a:avLst/>
          </a:prstGeom>
          <a:noFill/>
        </p:spPr>
        <p:txBody>
          <a:bodyPr vert="horz" rtlCol="0">
            <a:spAutoFit/>
          </a:bodyPr>
          <a:lstStyle/>
          <a:p>
            <a:pPr marL="342900" indent="-342900">
              <a:buChar char="•"/>
            </a:pPr>
            <a:r>
              <a:rPr lang="en-US" sz="4400" dirty="0" smtClean="0"/>
              <a:t>Important Gods and Goddesses</a:t>
            </a:r>
          </a:p>
          <a:p>
            <a:pPr marL="342900" indent="-342900">
              <a:buChar char="•"/>
            </a:pPr>
            <a:r>
              <a:rPr lang="en-US" sz="4400" dirty="0" smtClean="0"/>
              <a:t>Egyptian </a:t>
            </a:r>
            <a:r>
              <a:rPr lang="en-US" sz="4400" dirty="0" smtClean="0"/>
              <a:t>Views of the Afterlife</a:t>
            </a:r>
          </a:p>
          <a:p>
            <a:pPr marL="342900" indent="-342900">
              <a:buChar char="•"/>
            </a:pPr>
            <a:r>
              <a:rPr lang="en-US" sz="4400" dirty="0" smtClean="0"/>
              <a:t>Mummification</a:t>
            </a:r>
          </a:p>
          <a:p>
            <a:pPr marL="342900" indent="-342900">
              <a:buChar char="•"/>
            </a:pPr>
            <a:r>
              <a:rPr lang="en-US" sz="4400" dirty="0" smtClean="0"/>
              <a:t>King Tutankhamen’s Tomb</a:t>
            </a:r>
            <a:endParaRPr lang="en-US" sz="4400" dirty="0"/>
          </a:p>
        </p:txBody>
      </p:sp>
    </p:spTree>
    <p:extLst>
      <p:ext uri="{BB962C8B-B14F-4D97-AF65-F5344CB8AC3E}">
        <p14:creationId xmlns:p14="http://schemas.microsoft.com/office/powerpoint/2010/main" val="102408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Religion Shapes Ancient Egyptian Life</a:t>
            </a:r>
            <a:endParaRPr lang="en-US" sz="2400" b="1">
              <a:solidFill>
                <a:srgbClr val="0072BC"/>
              </a:solidFill>
            </a:endParaRPr>
          </a:p>
        </p:txBody>
      </p:sp>
      <p:pic>
        <p:nvPicPr>
          <p:cNvPr id="3" name="Picture 2" descr="HSWH_SC_L04_R120714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4516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ancient Egyptians believed in many gods and goddesses, each of whom had a role in maintaining peace and prosperity across Egypt.</a:t>
            </a:r>
            <a:endParaRPr lang="en-US" sz="1400"/>
          </a:p>
        </p:txBody>
      </p:sp>
    </p:spTree>
    <p:extLst>
      <p:ext uri="{BB962C8B-B14F-4D97-AF65-F5344CB8AC3E}">
        <p14:creationId xmlns:p14="http://schemas.microsoft.com/office/powerpoint/2010/main" val="304127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smtClean="0">
                <a:solidFill>
                  <a:srgbClr val="0072BC"/>
                </a:solidFill>
              </a:rPr>
              <a:t>Social Classes of </a:t>
            </a:r>
            <a:r>
              <a:rPr lang="en-US" sz="2400" b="1" dirty="0" smtClean="0">
                <a:solidFill>
                  <a:srgbClr val="0072BC"/>
                </a:solidFill>
              </a:rPr>
              <a:t>Egyptian Society</a:t>
            </a:r>
            <a:endParaRPr lang="en-US" sz="2400" b="1" dirty="0">
              <a:solidFill>
                <a:srgbClr val="0072BC"/>
              </a:solidFill>
            </a:endParaRPr>
          </a:p>
        </p:txBody>
      </p:sp>
      <p:sp>
        <p:nvSpPr>
          <p:cNvPr id="3" name="TextBox 2"/>
          <p:cNvSpPr txBox="1"/>
          <p:nvPr/>
        </p:nvSpPr>
        <p:spPr>
          <a:xfrm>
            <a:off x="279400" y="1460500"/>
            <a:ext cx="7620000" cy="4154984"/>
          </a:xfrm>
          <a:prstGeom prst="rect">
            <a:avLst/>
          </a:prstGeom>
          <a:noFill/>
        </p:spPr>
        <p:txBody>
          <a:bodyPr vert="horz" rtlCol="0">
            <a:spAutoFit/>
          </a:bodyPr>
          <a:lstStyle/>
          <a:p>
            <a:r>
              <a:rPr lang="en-US" sz="2400" dirty="0" smtClean="0"/>
              <a:t>Like other early civilizations, Egypt had its own class system. </a:t>
            </a:r>
            <a:endParaRPr lang="en-US" sz="2400" dirty="0" smtClean="0"/>
          </a:p>
          <a:p>
            <a:pPr marL="457200" indent="-457200">
              <a:buFont typeface="Arial" panose="020B0604020202020204" pitchFamily="34" charset="0"/>
              <a:buChar char="•"/>
            </a:pPr>
            <a:r>
              <a:rPr lang="en-US" sz="2400" dirty="0" smtClean="0"/>
              <a:t>As </a:t>
            </a:r>
            <a:r>
              <a:rPr lang="en-US" sz="2400" dirty="0" smtClean="0"/>
              <a:t>both a god and an earthly leader, the </a:t>
            </a:r>
            <a:r>
              <a:rPr lang="en-US" sz="2400" dirty="0" smtClean="0">
                <a:solidFill>
                  <a:srgbClr val="FF0000"/>
                </a:solidFill>
              </a:rPr>
              <a:t>pharaoh</a:t>
            </a:r>
            <a:r>
              <a:rPr lang="en-US" sz="2400" dirty="0" smtClean="0"/>
              <a:t> stood at the top of society, along with the royal family. </a:t>
            </a:r>
            <a:endParaRPr lang="en-US" sz="2400" dirty="0" smtClean="0"/>
          </a:p>
          <a:p>
            <a:pPr marL="457200" indent="-457200">
              <a:buFont typeface="Arial" panose="020B0604020202020204" pitchFamily="34" charset="0"/>
              <a:buChar char="•"/>
            </a:pPr>
            <a:r>
              <a:rPr lang="en-US" sz="2400" dirty="0" smtClean="0"/>
              <a:t>Directly </a:t>
            </a:r>
            <a:r>
              <a:rPr lang="en-US" sz="2400" dirty="0" smtClean="0"/>
              <a:t>under the pharaoh were government officials and the high priests and priestesses, who served the gods and goddesses. </a:t>
            </a:r>
            <a:endParaRPr lang="en-US" sz="2400" dirty="0" smtClean="0"/>
          </a:p>
          <a:p>
            <a:pPr marL="457200" indent="-457200">
              <a:buFont typeface="Arial" panose="020B0604020202020204" pitchFamily="34" charset="0"/>
              <a:buChar char="•"/>
            </a:pPr>
            <a:r>
              <a:rPr lang="en-US" sz="2400" dirty="0" smtClean="0"/>
              <a:t>Next </a:t>
            </a:r>
            <a:r>
              <a:rPr lang="en-US" sz="2400" dirty="0" smtClean="0"/>
              <a:t>came a tiny class of merchants, scribes, and artisans. They provided for the needs of the rich and powerful. </a:t>
            </a:r>
            <a:endParaRPr lang="en-US" sz="2400" dirty="0" smtClean="0"/>
          </a:p>
          <a:p>
            <a:pPr marL="457200" indent="-457200">
              <a:buFont typeface="Arial" panose="020B0604020202020204" pitchFamily="34" charset="0"/>
              <a:buChar char="•"/>
            </a:pPr>
            <a:r>
              <a:rPr lang="en-US" sz="2400" dirty="0" smtClean="0"/>
              <a:t>The </a:t>
            </a:r>
            <a:r>
              <a:rPr lang="en-US" sz="2400" dirty="0" smtClean="0"/>
              <a:t>bottom layer of society was the largest—made up of peasants who worked the land</a:t>
            </a:r>
            <a:r>
              <a:rPr lang="en-US" sz="2400" dirty="0" smtClean="0"/>
              <a:t>.  (Most of the people!)</a:t>
            </a:r>
            <a:endParaRPr lang="en-US" sz="2400" dirty="0"/>
          </a:p>
        </p:txBody>
      </p:sp>
    </p:spTree>
    <p:extLst>
      <p:ext uri="{BB962C8B-B14F-4D97-AF65-F5344CB8AC3E}">
        <p14:creationId xmlns:p14="http://schemas.microsoft.com/office/powerpoint/2010/main" val="21918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Organization of Egyptian Society</a:t>
            </a:r>
            <a:endParaRPr lang="en-US" sz="2400" b="1">
              <a:solidFill>
                <a:srgbClr val="0072BC"/>
              </a:solidFill>
            </a:endParaRPr>
          </a:p>
        </p:txBody>
      </p:sp>
      <p:pic>
        <p:nvPicPr>
          <p:cNvPr id="3" name="Picture 2" descr="HSWH_SC_L04_T0039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Analyze Information What does the structure of Egypt’s class system tell you about the importance of religion in that society?</a:t>
            </a:r>
            <a:endParaRPr lang="en-US" sz="1400"/>
          </a:p>
        </p:txBody>
      </p:sp>
    </p:spTree>
    <p:extLst>
      <p:ext uri="{BB962C8B-B14F-4D97-AF65-F5344CB8AC3E}">
        <p14:creationId xmlns:p14="http://schemas.microsoft.com/office/powerpoint/2010/main" val="378534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Organization of Egyptian Society</a:t>
            </a:r>
            <a:endParaRPr lang="en-US" sz="2400" b="1">
              <a:solidFill>
                <a:srgbClr val="0072BC"/>
              </a:solidFill>
            </a:endParaRPr>
          </a:p>
        </p:txBody>
      </p:sp>
      <p:pic>
        <p:nvPicPr>
          <p:cNvPr id="3" name="Picture 2" descr="HSWH_SC_L04_R120715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4516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Most of the surviving ancient Egyptian art, like the artwork shown here, comes from tombs and monuments and emphasizes life after death and the preservation of past knowledge.</a:t>
            </a:r>
            <a:endParaRPr lang="en-US" sz="1400"/>
          </a:p>
        </p:txBody>
      </p:sp>
    </p:spTree>
    <p:extLst>
      <p:ext uri="{BB962C8B-B14F-4D97-AF65-F5344CB8AC3E}">
        <p14:creationId xmlns:p14="http://schemas.microsoft.com/office/powerpoint/2010/main" val="116493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Learning Objectives</a:t>
            </a:r>
            <a:endParaRPr lang="en-US" sz="2000" b="1">
              <a:solidFill>
                <a:srgbClr val="0072BC"/>
              </a:solidFill>
            </a:endParaRPr>
          </a:p>
        </p:txBody>
      </p:sp>
      <p:sp>
        <p:nvSpPr>
          <p:cNvPr id="5" name="TextBox 4"/>
          <p:cNvSpPr txBox="1"/>
          <p:nvPr/>
        </p:nvSpPr>
        <p:spPr>
          <a:xfrm>
            <a:off x="279400" y="2032000"/>
            <a:ext cx="7620000" cy="4401205"/>
          </a:xfrm>
          <a:prstGeom prst="rect">
            <a:avLst/>
          </a:prstGeom>
          <a:noFill/>
        </p:spPr>
        <p:txBody>
          <a:bodyPr vert="horz" rtlCol="0">
            <a:spAutoFit/>
          </a:bodyPr>
          <a:lstStyle/>
          <a:p>
            <a:pPr marL="342900" indent="-342900">
              <a:buChar char="•"/>
            </a:pPr>
            <a:r>
              <a:rPr lang="en-US" sz="2800" dirty="0" smtClean="0"/>
              <a:t>Understand the ways in which geography helped shape ancient Egypt.</a:t>
            </a:r>
          </a:p>
          <a:p>
            <a:pPr marL="342900" indent="-342900">
              <a:buChar char="•"/>
            </a:pPr>
            <a:r>
              <a:rPr lang="en-US" sz="2800" dirty="0" smtClean="0"/>
              <a:t>Explain how Egypt grew strong during the New Kingdom.</a:t>
            </a:r>
          </a:p>
          <a:p>
            <a:pPr marL="342900" indent="-342900">
              <a:buChar char="•"/>
            </a:pPr>
            <a:r>
              <a:rPr lang="en-US" sz="2800" dirty="0" smtClean="0"/>
              <a:t>Describe the ways in which religious beliefs shaped the lives of ancient Egyptians.</a:t>
            </a:r>
          </a:p>
          <a:p>
            <a:pPr marL="342900" indent="-342900">
              <a:buChar char="•"/>
            </a:pPr>
            <a:r>
              <a:rPr lang="en-US" sz="2800" dirty="0" smtClean="0"/>
              <a:t>Explain how the Egyptians organized their society.</a:t>
            </a:r>
          </a:p>
          <a:p>
            <a:pPr marL="342900" indent="-342900">
              <a:buChar char="•"/>
            </a:pPr>
            <a:r>
              <a:rPr lang="en-US" sz="2800" dirty="0" smtClean="0"/>
              <a:t>Outline the advances that the Egyptians made in learning, the arts, science, and literature.</a:t>
            </a:r>
            <a:endParaRPr lang="en-US" sz="2800" dirty="0"/>
          </a:p>
        </p:txBody>
      </p:sp>
      <p:sp>
        <p:nvSpPr>
          <p:cNvPr id="6" name="TextBox 5"/>
          <p:cNvSpPr txBox="1"/>
          <p:nvPr/>
        </p:nvSpPr>
        <p:spPr>
          <a:xfrm>
            <a:off x="279400" y="486920"/>
            <a:ext cx="7620000" cy="830997"/>
          </a:xfrm>
          <a:prstGeom prst="rect">
            <a:avLst/>
          </a:prstGeom>
          <a:noFill/>
        </p:spPr>
        <p:txBody>
          <a:bodyPr vert="horz" rtlCol="0">
            <a:spAutoFit/>
          </a:bodyPr>
          <a:lstStyle/>
          <a:p>
            <a:r>
              <a:rPr lang="en-US" sz="2400" b="1" dirty="0" smtClean="0">
                <a:solidFill>
                  <a:srgbClr val="DC0202"/>
                </a:solidFill>
              </a:rPr>
              <a:t>The Ancient Middle East and Egypt (3200 B.C-500 B.C)</a:t>
            </a:r>
          </a:p>
          <a:p>
            <a:r>
              <a:rPr lang="en-US" sz="2400" b="1" dirty="0" smtClean="0"/>
              <a:t>Lesson 4 </a:t>
            </a:r>
            <a:r>
              <a:rPr lang="en-US" sz="2400" dirty="0"/>
              <a:t>Egyptian Civilization </a:t>
            </a:r>
            <a:endParaRPr lang="en-US" sz="2400" dirty="0" smtClean="0"/>
          </a:p>
        </p:txBody>
      </p:sp>
    </p:spTree>
    <p:extLst>
      <p:ext uri="{BB962C8B-B14F-4D97-AF65-F5344CB8AC3E}">
        <p14:creationId xmlns:p14="http://schemas.microsoft.com/office/powerpoint/2010/main" val="2617028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Egyptian Learning Advances</a:t>
            </a:r>
            <a:endParaRPr lang="en-US" sz="2400" b="1">
              <a:solidFill>
                <a:srgbClr val="0072BC"/>
              </a:solidFill>
            </a:endParaRPr>
          </a:p>
        </p:txBody>
      </p:sp>
      <p:sp>
        <p:nvSpPr>
          <p:cNvPr id="3" name="TextBox 2"/>
          <p:cNvSpPr txBox="1"/>
          <p:nvPr/>
        </p:nvSpPr>
        <p:spPr>
          <a:xfrm>
            <a:off x="279400" y="1460500"/>
            <a:ext cx="7620000" cy="5078313"/>
          </a:xfrm>
          <a:prstGeom prst="rect">
            <a:avLst/>
          </a:prstGeom>
          <a:noFill/>
        </p:spPr>
        <p:txBody>
          <a:bodyPr vert="horz" rtlCol="0">
            <a:spAutoFit/>
          </a:bodyPr>
          <a:lstStyle/>
          <a:p>
            <a:r>
              <a:rPr lang="en-US" sz="3600" dirty="0" smtClean="0"/>
              <a:t>Learned scribes played a central role in Egyptian society. Some kept records of ceremonies, taxes, and gifts. Others served government officials or the pharaoh. Scribes also acquired skills in mathematics, medicine, and engineering. With skill and luck, a scribe from a poor family might become rich and powerful.</a:t>
            </a:r>
            <a:endParaRPr lang="en-US" sz="3600" dirty="0"/>
          </a:p>
        </p:txBody>
      </p:sp>
    </p:spTree>
    <p:extLst>
      <p:ext uri="{BB962C8B-B14F-4D97-AF65-F5344CB8AC3E}">
        <p14:creationId xmlns:p14="http://schemas.microsoft.com/office/powerpoint/2010/main" val="2372856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Egyptian Learning Advances</a:t>
            </a:r>
            <a:endParaRPr lang="en-US" sz="2400" b="1">
              <a:solidFill>
                <a:srgbClr val="0072BC"/>
              </a:solidFill>
            </a:endParaRPr>
          </a:p>
        </p:txBody>
      </p:sp>
      <p:sp>
        <p:nvSpPr>
          <p:cNvPr id="3" name="TextBox 2"/>
          <p:cNvSpPr txBox="1"/>
          <p:nvPr/>
        </p:nvSpPr>
        <p:spPr>
          <a:xfrm>
            <a:off x="279400" y="1460500"/>
            <a:ext cx="7620000" cy="1323439"/>
          </a:xfrm>
          <a:prstGeom prst="rect">
            <a:avLst/>
          </a:prstGeom>
          <a:noFill/>
        </p:spPr>
        <p:txBody>
          <a:bodyPr vert="horz" rtlCol="0">
            <a:spAutoFit/>
          </a:bodyPr>
          <a:lstStyle/>
          <a:p>
            <a:pPr marL="342900" indent="-342900">
              <a:buChar char="•"/>
            </a:pPr>
            <a:r>
              <a:rPr lang="en-US" sz="1600" dirty="0" smtClean="0"/>
              <a:t>Written Records</a:t>
            </a:r>
          </a:p>
          <a:p>
            <a:pPr marL="342900" indent="-342900">
              <a:buChar char="•"/>
            </a:pPr>
            <a:r>
              <a:rPr lang="en-US" sz="1600" dirty="0" smtClean="0"/>
              <a:t>The Rosetta Stone Unlocks Egyptian Writing</a:t>
            </a:r>
          </a:p>
          <a:p>
            <a:pPr marL="342900" indent="-342900">
              <a:buChar char="•"/>
            </a:pPr>
            <a:r>
              <a:rPr lang="en-US" sz="1600" dirty="0" smtClean="0"/>
              <a:t>Egyptian Science and Mathematics</a:t>
            </a:r>
          </a:p>
          <a:p>
            <a:pPr marL="342900" indent="-342900">
              <a:buChar char="•"/>
            </a:pPr>
            <a:r>
              <a:rPr lang="en-US" sz="1600" dirty="0" smtClean="0"/>
              <a:t>Egyptian Arts</a:t>
            </a:r>
          </a:p>
          <a:p>
            <a:pPr marL="342900" indent="-342900">
              <a:buChar char="•"/>
            </a:pPr>
            <a:r>
              <a:rPr lang="en-US" sz="1600" dirty="0" smtClean="0"/>
              <a:t>Egyptian Literature</a:t>
            </a:r>
            <a:endParaRPr lang="en-US" sz="1600" dirty="0"/>
          </a:p>
        </p:txBody>
      </p:sp>
    </p:spTree>
    <p:extLst>
      <p:ext uri="{BB962C8B-B14F-4D97-AF65-F5344CB8AC3E}">
        <p14:creationId xmlns:p14="http://schemas.microsoft.com/office/powerpoint/2010/main" val="27162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Egyptian Learning Advances</a:t>
            </a:r>
            <a:endParaRPr lang="en-US" sz="2400" b="1">
              <a:solidFill>
                <a:srgbClr val="0072BC"/>
              </a:solidFill>
            </a:endParaRPr>
          </a:p>
        </p:txBody>
      </p:sp>
      <p:pic>
        <p:nvPicPr>
          <p:cNvPr id="3" name="Picture 2" descr="HSWH_SC_L04_R120716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4008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dirty="0" smtClean="0"/>
              <a:t>Since hieroglyphs, seen here, took a lot of time and care to write, Egyptian scribes also developed the cursive </a:t>
            </a:r>
            <a:r>
              <a:rPr lang="en-US" sz="1400" dirty="0" smtClean="0"/>
              <a:t>scripts </a:t>
            </a:r>
            <a:r>
              <a:rPr lang="en-US" sz="1400" dirty="0" smtClean="0"/>
              <a:t>for quicker use.</a:t>
            </a:r>
            <a:endParaRPr lang="en-US" sz="1400" dirty="0"/>
          </a:p>
        </p:txBody>
      </p:sp>
    </p:spTree>
    <p:extLst>
      <p:ext uri="{BB962C8B-B14F-4D97-AF65-F5344CB8AC3E}">
        <p14:creationId xmlns:p14="http://schemas.microsoft.com/office/powerpoint/2010/main" val="148073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Egyptian Learning Advances</a:t>
            </a:r>
            <a:endParaRPr lang="en-US" sz="2400" b="1">
              <a:solidFill>
                <a:srgbClr val="0072BC"/>
              </a:solidFill>
            </a:endParaRPr>
          </a:p>
        </p:txBody>
      </p:sp>
      <p:pic>
        <p:nvPicPr>
          <p:cNvPr id="3" name="Picture 2" descr="HSWH_SC_L04_T0040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Analyze Information In 332 B.C., the Greek ruler Alexander the Great conquered Egypt. According to the information on the chart, how was Egyptian knowledge passed along to other cultures?</a:t>
            </a:r>
            <a:endParaRPr lang="en-US" sz="1400"/>
          </a:p>
        </p:txBody>
      </p:sp>
    </p:spTree>
    <p:extLst>
      <p:ext uri="{BB962C8B-B14F-4D97-AF65-F5344CB8AC3E}">
        <p14:creationId xmlns:p14="http://schemas.microsoft.com/office/powerpoint/2010/main" val="249953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Religion Shapes Ancient Egyptian Life</a:t>
            </a:r>
            <a:endParaRPr lang="en-US" sz="2400" b="1">
              <a:solidFill>
                <a:srgbClr val="0072BC"/>
              </a:solidFill>
            </a:endParaRPr>
          </a:p>
        </p:txBody>
      </p:sp>
      <p:sp>
        <p:nvSpPr>
          <p:cNvPr id="3" name="TextBox 2"/>
          <p:cNvSpPr txBox="1"/>
          <p:nvPr/>
        </p:nvSpPr>
        <p:spPr>
          <a:xfrm>
            <a:off x="279400" y="1460500"/>
            <a:ext cx="7620000" cy="3416320"/>
          </a:xfrm>
          <a:prstGeom prst="rect">
            <a:avLst/>
          </a:prstGeom>
          <a:noFill/>
        </p:spPr>
        <p:txBody>
          <a:bodyPr vert="horz" rtlCol="0">
            <a:spAutoFit/>
          </a:bodyPr>
          <a:lstStyle/>
          <a:p>
            <a:r>
              <a:rPr lang="en-US" sz="2400" dirty="0" smtClean="0"/>
              <a:t>How did mummification reflect Egyptian beliefs about the afterlife?</a:t>
            </a:r>
          </a:p>
          <a:p>
            <a:endParaRPr lang="en-US" sz="2400" dirty="0" smtClean="0"/>
          </a:p>
          <a:p>
            <a:r>
              <a:rPr lang="en-US" sz="2400" dirty="0" smtClean="0"/>
              <a:t>A.  Egyptians believed that people did not really die.</a:t>
            </a:r>
          </a:p>
          <a:p>
            <a:r>
              <a:rPr lang="en-US" sz="2400" dirty="0" smtClean="0"/>
              <a:t>B.  Egyptians believed in an afterlife in which people would need their bodies.</a:t>
            </a:r>
          </a:p>
          <a:p>
            <a:r>
              <a:rPr lang="en-US" sz="2400" dirty="0" smtClean="0"/>
              <a:t>C.  Egyptians believed that only people who were mummies would live forever.</a:t>
            </a:r>
          </a:p>
          <a:p>
            <a:r>
              <a:rPr lang="en-US" sz="2400" dirty="0" smtClean="0"/>
              <a:t>D.  Egyptians believed that mummification prevented death.</a:t>
            </a:r>
            <a:endParaRPr lang="en-US" sz="2400" dirty="0"/>
          </a:p>
        </p:txBody>
      </p:sp>
    </p:spTree>
    <p:extLst>
      <p:ext uri="{BB962C8B-B14F-4D97-AF65-F5344CB8AC3E}">
        <p14:creationId xmlns:p14="http://schemas.microsoft.com/office/powerpoint/2010/main" val="3386625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Egyptian Learning Advances</a:t>
            </a:r>
            <a:endParaRPr lang="en-US" sz="2400" b="1">
              <a:solidFill>
                <a:srgbClr val="0072BC"/>
              </a:solidFill>
            </a:endParaRPr>
          </a:p>
        </p:txBody>
      </p:sp>
      <p:sp>
        <p:nvSpPr>
          <p:cNvPr id="3" name="TextBox 2"/>
          <p:cNvSpPr txBox="1"/>
          <p:nvPr/>
        </p:nvSpPr>
        <p:spPr>
          <a:xfrm>
            <a:off x="279400" y="1460500"/>
            <a:ext cx="7620000" cy="3416320"/>
          </a:xfrm>
          <a:prstGeom prst="rect">
            <a:avLst/>
          </a:prstGeom>
          <a:noFill/>
        </p:spPr>
        <p:txBody>
          <a:bodyPr vert="horz" rtlCol="0">
            <a:spAutoFit/>
          </a:bodyPr>
          <a:lstStyle/>
          <a:p>
            <a:r>
              <a:rPr lang="en-US" sz="2400" dirty="0" smtClean="0"/>
              <a:t>Which of the following identifies important advances in learning made by the ancient Egyptians?</a:t>
            </a:r>
          </a:p>
          <a:p>
            <a:endParaRPr lang="en-US" sz="2400" dirty="0" smtClean="0"/>
          </a:p>
          <a:p>
            <a:r>
              <a:rPr lang="en-US" sz="2400" dirty="0" smtClean="0"/>
              <a:t>A.  Hieroglyphics, knowledge of the human body, and geometry</a:t>
            </a:r>
          </a:p>
          <a:p>
            <a:r>
              <a:rPr lang="en-US" sz="2400" dirty="0" smtClean="0"/>
              <a:t>B.  Cuneiform, advanced farming techniques, and pyramids</a:t>
            </a:r>
          </a:p>
          <a:p>
            <a:r>
              <a:rPr lang="en-US" sz="2400" dirty="0" smtClean="0"/>
              <a:t>C.  Knowledge of surgery, creation of a legal code, and a writing system</a:t>
            </a:r>
          </a:p>
          <a:p>
            <a:r>
              <a:rPr lang="en-US" sz="2400" dirty="0" smtClean="0"/>
              <a:t>D.  Hieroglyphics, surgery, and Hammurabi’s Code</a:t>
            </a:r>
            <a:endParaRPr lang="en-US" sz="2400" dirty="0"/>
          </a:p>
        </p:txBody>
      </p:sp>
    </p:spTree>
    <p:extLst>
      <p:ext uri="{BB962C8B-B14F-4D97-AF65-F5344CB8AC3E}">
        <p14:creationId xmlns:p14="http://schemas.microsoft.com/office/powerpoint/2010/main" val="351449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Key Terms</a:t>
            </a:r>
            <a:endParaRPr lang="en-US" sz="2000" b="1">
              <a:solidFill>
                <a:srgbClr val="0072BC"/>
              </a:solidFill>
            </a:endParaRPr>
          </a:p>
        </p:txBody>
      </p:sp>
      <p:sp>
        <p:nvSpPr>
          <p:cNvPr id="5" name="TextBox 4"/>
          <p:cNvSpPr txBox="1"/>
          <p:nvPr/>
        </p:nvSpPr>
        <p:spPr>
          <a:xfrm>
            <a:off x="279400" y="2032000"/>
            <a:ext cx="7620000" cy="4154984"/>
          </a:xfrm>
          <a:prstGeom prst="rect">
            <a:avLst/>
          </a:prstGeom>
          <a:noFill/>
        </p:spPr>
        <p:txBody>
          <a:bodyPr vert="horz" rtlCol="0">
            <a:spAutoFit/>
          </a:bodyPr>
          <a:lstStyle/>
          <a:p>
            <a:pPr marL="342900" indent="-342900">
              <a:buChar char="•"/>
            </a:pPr>
            <a:r>
              <a:rPr lang="en-US" sz="2400" dirty="0" smtClean="0"/>
              <a:t>cataract,</a:t>
            </a:r>
          </a:p>
          <a:p>
            <a:pPr marL="342900" indent="-342900">
              <a:buChar char="•"/>
            </a:pPr>
            <a:r>
              <a:rPr lang="en-US" sz="2400" dirty="0" smtClean="0"/>
              <a:t>delta</a:t>
            </a:r>
          </a:p>
          <a:p>
            <a:pPr marL="342900" indent="-342900">
              <a:buChar char="•"/>
            </a:pPr>
            <a:r>
              <a:rPr lang="en-US" sz="2400" dirty="0" smtClean="0"/>
              <a:t>dynasty,</a:t>
            </a:r>
          </a:p>
          <a:p>
            <a:pPr marL="342900" indent="-342900">
              <a:buChar char="•"/>
            </a:pPr>
            <a:r>
              <a:rPr lang="en-US" sz="2400" dirty="0" smtClean="0"/>
              <a:t>pharaohs</a:t>
            </a:r>
          </a:p>
          <a:p>
            <a:pPr marL="342900" indent="-342900">
              <a:buChar char="•"/>
            </a:pPr>
            <a:r>
              <a:rPr lang="en-US" sz="2400" dirty="0" smtClean="0"/>
              <a:t>Osiris</a:t>
            </a:r>
            <a:endParaRPr lang="en-US" sz="2400" dirty="0" smtClean="0"/>
          </a:p>
          <a:p>
            <a:pPr marL="342900" indent="-342900">
              <a:buChar char="•"/>
            </a:pPr>
            <a:r>
              <a:rPr lang="en-US" sz="2400" dirty="0" smtClean="0"/>
              <a:t>Isis</a:t>
            </a:r>
          </a:p>
          <a:p>
            <a:pPr marL="342900" indent="-342900">
              <a:buChar char="•"/>
            </a:pPr>
            <a:r>
              <a:rPr lang="en-US" sz="2400" dirty="0" smtClean="0"/>
              <a:t>mummification</a:t>
            </a:r>
            <a:endParaRPr lang="en-US" sz="2400" dirty="0" smtClean="0"/>
          </a:p>
          <a:p>
            <a:pPr marL="342900" indent="-342900">
              <a:buChar char="•"/>
            </a:pPr>
            <a:r>
              <a:rPr lang="en-US" sz="2400" dirty="0" smtClean="0"/>
              <a:t>hieroglyphics</a:t>
            </a:r>
          </a:p>
          <a:p>
            <a:pPr marL="342900" indent="-342900">
              <a:buChar char="•"/>
            </a:pPr>
            <a:r>
              <a:rPr lang="en-US" sz="2400" dirty="0" smtClean="0"/>
              <a:t>papyrus</a:t>
            </a:r>
          </a:p>
          <a:p>
            <a:pPr marL="342900" indent="-342900">
              <a:buChar char="•"/>
            </a:pPr>
            <a:r>
              <a:rPr lang="en-US" sz="2400" dirty="0" smtClean="0"/>
              <a:t>deciphering,</a:t>
            </a:r>
          </a:p>
          <a:p>
            <a:pPr marL="342900" indent="-342900">
              <a:buChar char="•"/>
            </a:pPr>
            <a:r>
              <a:rPr lang="en-US" sz="2400" dirty="0" smtClean="0"/>
              <a:t>Rosetta Stone</a:t>
            </a:r>
            <a:r>
              <a:rPr lang="en-US" sz="1600" dirty="0" smtClean="0"/>
              <a:t>.</a:t>
            </a:r>
            <a:endParaRPr lang="en-US" sz="1600" dirty="0"/>
          </a:p>
        </p:txBody>
      </p:sp>
      <p:sp>
        <p:nvSpPr>
          <p:cNvPr id="6" name="TextBox 5"/>
          <p:cNvSpPr txBox="1"/>
          <p:nvPr/>
        </p:nvSpPr>
        <p:spPr>
          <a:xfrm>
            <a:off x="279400" y="486920"/>
            <a:ext cx="7620000" cy="830997"/>
          </a:xfrm>
          <a:prstGeom prst="rect">
            <a:avLst/>
          </a:prstGeom>
          <a:noFill/>
        </p:spPr>
        <p:txBody>
          <a:bodyPr vert="horz" rtlCol="0">
            <a:spAutoFit/>
          </a:bodyPr>
          <a:lstStyle/>
          <a:p>
            <a:r>
              <a:rPr lang="en-US" sz="2400" b="1" dirty="0" smtClean="0">
                <a:solidFill>
                  <a:srgbClr val="DC0202"/>
                </a:solidFill>
              </a:rPr>
              <a:t>The Ancient Middle East and Egypt (3200 B.C-500 B.C)</a:t>
            </a:r>
          </a:p>
          <a:p>
            <a:r>
              <a:rPr lang="en-US" sz="2400" b="1" dirty="0" smtClean="0"/>
              <a:t>Lesson 4 </a:t>
            </a:r>
            <a:r>
              <a:rPr lang="en-US" sz="2400" dirty="0"/>
              <a:t>Egyptian Civilization </a:t>
            </a:r>
            <a:endParaRPr lang="en-US" sz="2400" dirty="0" smtClean="0"/>
          </a:p>
        </p:txBody>
      </p:sp>
    </p:spTree>
    <p:extLst>
      <p:ext uri="{BB962C8B-B14F-4D97-AF65-F5344CB8AC3E}">
        <p14:creationId xmlns:p14="http://schemas.microsoft.com/office/powerpoint/2010/main" val="120719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Geography Shapes Egypt</a:t>
            </a:r>
            <a:endParaRPr lang="en-US" sz="2400" b="1">
              <a:solidFill>
                <a:srgbClr val="0072BC"/>
              </a:solidFill>
            </a:endParaRPr>
          </a:p>
        </p:txBody>
      </p:sp>
      <p:sp>
        <p:nvSpPr>
          <p:cNvPr id="3" name="TextBox 2"/>
          <p:cNvSpPr txBox="1"/>
          <p:nvPr/>
        </p:nvSpPr>
        <p:spPr>
          <a:xfrm>
            <a:off x="279400" y="1460500"/>
            <a:ext cx="7620000" cy="4524315"/>
          </a:xfrm>
          <a:prstGeom prst="rect">
            <a:avLst/>
          </a:prstGeom>
          <a:noFill/>
        </p:spPr>
        <p:txBody>
          <a:bodyPr vert="horz" rtlCol="0">
            <a:spAutoFit/>
          </a:bodyPr>
          <a:lstStyle/>
          <a:p>
            <a:r>
              <a:rPr lang="en-US" sz="3600" dirty="0" smtClean="0"/>
              <a:t>The fertile lands of the Nile Valley attracted Stone Age farmers. People migrated there from the Mediterranean area, from hills and deserts near the Nile, and from other parts of Africa. In time, a powerful civilization emerged that depended heavily on the control of river waters.</a:t>
            </a:r>
            <a:endParaRPr lang="en-US" sz="3600" dirty="0"/>
          </a:p>
        </p:txBody>
      </p:sp>
    </p:spTree>
    <p:extLst>
      <p:ext uri="{BB962C8B-B14F-4D97-AF65-F5344CB8AC3E}">
        <p14:creationId xmlns:p14="http://schemas.microsoft.com/office/powerpoint/2010/main" val="411232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830997"/>
          </a:xfrm>
          <a:prstGeom prst="rect">
            <a:avLst/>
          </a:prstGeom>
          <a:noFill/>
        </p:spPr>
        <p:txBody>
          <a:bodyPr vert="horz" rtlCol="0">
            <a:spAutoFit/>
          </a:bodyPr>
          <a:lstStyle/>
          <a:p>
            <a:r>
              <a:rPr lang="en-US" sz="2400" b="1" dirty="0" smtClean="0">
                <a:solidFill>
                  <a:srgbClr val="0072BC"/>
                </a:solidFill>
              </a:rPr>
              <a:t>Geography Shapes </a:t>
            </a:r>
            <a:r>
              <a:rPr lang="en-US" sz="2400" b="1" dirty="0" smtClean="0">
                <a:solidFill>
                  <a:srgbClr val="0072BC"/>
                </a:solidFill>
              </a:rPr>
              <a:t>Egypt:  What are the benefits of flooding?</a:t>
            </a:r>
            <a:endParaRPr lang="en-US" sz="2400" b="1" dirty="0">
              <a:solidFill>
                <a:srgbClr val="0072BC"/>
              </a:solidFill>
            </a:endParaRPr>
          </a:p>
        </p:txBody>
      </p:sp>
      <p:pic>
        <p:nvPicPr>
          <p:cNvPr id="3" name="Picture 2" descr="HSWH_SC_L04_M0041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7978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Analyze Maps The Nile extends another 3,600 miles south of its first cataract. What geographic features might have limited the expansion of civilization beyond the Nile Valley?</a:t>
            </a:r>
            <a:endParaRPr lang="en-US" sz="1400"/>
          </a:p>
        </p:txBody>
      </p:sp>
    </p:spTree>
    <p:extLst>
      <p:ext uri="{BB962C8B-B14F-4D97-AF65-F5344CB8AC3E}">
        <p14:creationId xmlns:p14="http://schemas.microsoft.com/office/powerpoint/2010/main" val="135793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830997"/>
          </a:xfrm>
          <a:prstGeom prst="rect">
            <a:avLst/>
          </a:prstGeom>
          <a:noFill/>
        </p:spPr>
        <p:txBody>
          <a:bodyPr vert="horz" rtlCol="0">
            <a:spAutoFit/>
          </a:bodyPr>
          <a:lstStyle/>
          <a:p>
            <a:r>
              <a:rPr lang="en-US" sz="2400" b="1" dirty="0" smtClean="0">
                <a:solidFill>
                  <a:srgbClr val="0072BC"/>
                </a:solidFill>
              </a:rPr>
              <a:t>Geography Shapes </a:t>
            </a:r>
            <a:r>
              <a:rPr lang="en-US" sz="2400" b="1" dirty="0" smtClean="0">
                <a:solidFill>
                  <a:srgbClr val="0072BC"/>
                </a:solidFill>
              </a:rPr>
              <a:t>Egypt:  What are the disadvantages of flooding?</a:t>
            </a:r>
            <a:endParaRPr lang="en-US" sz="2400" b="1" dirty="0">
              <a:solidFill>
                <a:srgbClr val="0072BC"/>
              </a:solidFill>
            </a:endParaRPr>
          </a:p>
        </p:txBody>
      </p:sp>
      <p:pic>
        <p:nvPicPr>
          <p:cNvPr id="3" name="Picture 2" descr="HSWH_SC_L03_R120712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4516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These statues at Thebes stood in front of a temple destroyed by the Nile’s flooding. Egyptians learned to control the flooding and use the Nile for agriculture as well as transportation.</a:t>
            </a:r>
            <a:endParaRPr lang="en-US" sz="1400"/>
          </a:p>
        </p:txBody>
      </p:sp>
    </p:spTree>
    <p:extLst>
      <p:ext uri="{BB962C8B-B14F-4D97-AF65-F5344CB8AC3E}">
        <p14:creationId xmlns:p14="http://schemas.microsoft.com/office/powerpoint/2010/main" val="247014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Old Kingdom</a:t>
            </a:r>
            <a:endParaRPr lang="en-US" sz="2400" b="1">
              <a:solidFill>
                <a:srgbClr val="0072BC"/>
              </a:solidFill>
            </a:endParaRPr>
          </a:p>
        </p:txBody>
      </p:sp>
      <p:sp>
        <p:nvSpPr>
          <p:cNvPr id="3" name="TextBox 2"/>
          <p:cNvSpPr txBox="1"/>
          <p:nvPr/>
        </p:nvSpPr>
        <p:spPr>
          <a:xfrm>
            <a:off x="279400" y="1460500"/>
            <a:ext cx="7620000" cy="4154984"/>
          </a:xfrm>
          <a:prstGeom prst="rect">
            <a:avLst/>
          </a:prstGeom>
          <a:noFill/>
        </p:spPr>
        <p:txBody>
          <a:bodyPr vert="horz" rtlCol="0">
            <a:spAutoFit/>
          </a:bodyPr>
          <a:lstStyle/>
          <a:p>
            <a:r>
              <a:rPr lang="en-US" sz="3200" dirty="0" smtClean="0"/>
              <a:t>Scholars divide the history of ancient Egypt into three main periods: </a:t>
            </a:r>
            <a:endParaRPr lang="en-US" sz="3200" dirty="0" smtClean="0"/>
          </a:p>
          <a:p>
            <a:pPr marL="457200" indent="-457200">
              <a:buFont typeface="Arial" panose="020B0604020202020204" pitchFamily="34" charset="0"/>
              <a:buChar char="•"/>
            </a:pPr>
            <a:r>
              <a:rPr lang="en-US" sz="2400" dirty="0" smtClean="0"/>
              <a:t>Old </a:t>
            </a:r>
            <a:r>
              <a:rPr lang="en-US" sz="2400" dirty="0" smtClean="0"/>
              <a:t>Kingdom (about 2575 B.C.–2130 B.C</a:t>
            </a:r>
            <a:r>
              <a:rPr lang="en-US" sz="2400" dirty="0" smtClean="0"/>
              <a:t>.)</a:t>
            </a:r>
          </a:p>
          <a:p>
            <a:pPr marL="457200" indent="-457200">
              <a:buFont typeface="Arial" panose="020B0604020202020204" pitchFamily="34" charset="0"/>
              <a:buChar char="•"/>
            </a:pPr>
            <a:r>
              <a:rPr lang="en-US" sz="2400" dirty="0" smtClean="0"/>
              <a:t>Middle </a:t>
            </a:r>
            <a:r>
              <a:rPr lang="en-US" sz="2400" dirty="0" smtClean="0"/>
              <a:t>Kingdom (about 1938 </a:t>
            </a:r>
            <a:r>
              <a:rPr lang="en-US" sz="2400" dirty="0" err="1" smtClean="0"/>
              <a:t>b.c.</a:t>
            </a:r>
            <a:r>
              <a:rPr lang="en-US" sz="2400" dirty="0" smtClean="0"/>
              <a:t>–1630 B.C</a:t>
            </a:r>
            <a:r>
              <a:rPr lang="en-US" sz="2400" dirty="0" smtClean="0"/>
              <a:t>.)</a:t>
            </a:r>
          </a:p>
          <a:p>
            <a:pPr marL="457200" indent="-457200">
              <a:buFont typeface="Arial" panose="020B0604020202020204" pitchFamily="34" charset="0"/>
              <a:buChar char="•"/>
            </a:pPr>
            <a:r>
              <a:rPr lang="en-US" sz="2400" dirty="0" smtClean="0"/>
              <a:t>New </a:t>
            </a:r>
            <a:r>
              <a:rPr lang="en-US" sz="2400" dirty="0" smtClean="0"/>
              <a:t>Kingdom (about 1539 B.C.–1075 B.C.). </a:t>
            </a:r>
            <a:endParaRPr lang="en-US" sz="2400" dirty="0" smtClean="0"/>
          </a:p>
          <a:p>
            <a:pPr marL="457200" indent="-457200">
              <a:buFont typeface="Arial" panose="020B0604020202020204" pitchFamily="34" charset="0"/>
              <a:buChar char="•"/>
            </a:pPr>
            <a:endParaRPr lang="en-US" sz="3200" dirty="0"/>
          </a:p>
          <a:p>
            <a:r>
              <a:rPr lang="en-US" sz="3200" dirty="0" smtClean="0"/>
              <a:t>Although </a:t>
            </a:r>
            <a:r>
              <a:rPr lang="en-US" sz="3200" dirty="0" smtClean="0"/>
              <a:t>power passed from one dynasty, or ruling family, to another, the land generally remained united.</a:t>
            </a:r>
            <a:endParaRPr lang="en-US" sz="3200" dirty="0"/>
          </a:p>
        </p:txBody>
      </p:sp>
    </p:spTree>
    <p:extLst>
      <p:ext uri="{BB962C8B-B14F-4D97-AF65-F5344CB8AC3E}">
        <p14:creationId xmlns:p14="http://schemas.microsoft.com/office/powerpoint/2010/main" val="158073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Old Kingdom</a:t>
            </a:r>
            <a:endParaRPr lang="en-US" sz="2400" b="1">
              <a:solidFill>
                <a:srgbClr val="0072BC"/>
              </a:solidFill>
            </a:endParaRPr>
          </a:p>
        </p:txBody>
      </p:sp>
      <p:sp>
        <p:nvSpPr>
          <p:cNvPr id="3" name="TextBox 2"/>
          <p:cNvSpPr txBox="1"/>
          <p:nvPr/>
        </p:nvSpPr>
        <p:spPr>
          <a:xfrm>
            <a:off x="279400" y="1460500"/>
            <a:ext cx="7620000" cy="1446550"/>
          </a:xfrm>
          <a:prstGeom prst="rect">
            <a:avLst/>
          </a:prstGeom>
          <a:noFill/>
        </p:spPr>
        <p:txBody>
          <a:bodyPr vert="horz" rtlCol="0">
            <a:spAutoFit/>
          </a:bodyPr>
          <a:lstStyle/>
          <a:p>
            <a:pPr marL="342900" indent="-342900">
              <a:buChar char="•"/>
            </a:pPr>
            <a:r>
              <a:rPr lang="en-US" sz="4400" dirty="0" smtClean="0"/>
              <a:t>A Structured Government</a:t>
            </a:r>
          </a:p>
          <a:p>
            <a:pPr marL="342900" indent="-342900">
              <a:buChar char="•"/>
            </a:pPr>
            <a:r>
              <a:rPr lang="en-US" sz="4400" dirty="0" smtClean="0"/>
              <a:t>Building the Great Pyramids</a:t>
            </a:r>
            <a:endParaRPr lang="en-US" sz="4400" dirty="0"/>
          </a:p>
        </p:txBody>
      </p:sp>
    </p:spTree>
    <p:extLst>
      <p:ext uri="{BB962C8B-B14F-4D97-AF65-F5344CB8AC3E}">
        <p14:creationId xmlns:p14="http://schemas.microsoft.com/office/powerpoint/2010/main" val="247845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Old Kingdom</a:t>
            </a:r>
            <a:endParaRPr lang="en-US" sz="2400" b="1">
              <a:solidFill>
                <a:srgbClr val="0072BC"/>
              </a:solidFill>
            </a:endParaRPr>
          </a:p>
        </p:txBody>
      </p:sp>
      <p:pic>
        <p:nvPicPr>
          <p:cNvPr id="3" name="Picture 2" descr="HSWH_SC_L04_T0040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dirty="0" smtClean="0"/>
              <a:t>Analyze Information According to the information in this chart, what did the vizier do?</a:t>
            </a:r>
            <a:endParaRPr lang="en-US" sz="1400" dirty="0"/>
          </a:p>
        </p:txBody>
      </p:sp>
    </p:spTree>
    <p:extLst>
      <p:ext uri="{BB962C8B-B14F-4D97-AF65-F5344CB8AC3E}">
        <p14:creationId xmlns:p14="http://schemas.microsoft.com/office/powerpoint/2010/main" val="3248743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TotalTime>
  <Words>1087</Words>
  <Application>Microsoft Office PowerPoint</Application>
  <PresentationFormat>On-screen Show (4:3)</PresentationFormat>
  <Paragraphs>97</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Elizabeth King</cp:lastModifiedBy>
  <cp:revision>4</cp:revision>
  <dcterms:created xsi:type="dcterms:W3CDTF">2014-12-05T18:43:07Z</dcterms:created>
  <dcterms:modified xsi:type="dcterms:W3CDTF">2015-09-11T19:14:54Z</dcterms:modified>
</cp:coreProperties>
</file>