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7" r:id="rId3"/>
    <p:sldId id="261" r:id="rId4"/>
    <p:sldId id="262" r:id="rId5"/>
    <p:sldId id="263" r:id="rId6"/>
    <p:sldId id="271" r:id="rId7"/>
    <p:sldId id="273" r:id="rId8"/>
    <p:sldId id="284" r:id="rId9"/>
    <p:sldId id="282" r:id="rId10"/>
    <p:sldId id="264" r:id="rId11"/>
    <p:sldId id="265" r:id="rId12"/>
    <p:sldId id="266" r:id="rId13"/>
    <p:sldId id="267" r:id="rId14"/>
    <p:sldId id="268" r:id="rId15"/>
    <p:sldId id="270" r:id="rId16"/>
    <p:sldId id="269" r:id="rId17"/>
    <p:sldId id="274" r:id="rId18"/>
    <p:sldId id="275" r:id="rId19"/>
    <p:sldId id="277" r:id="rId20"/>
    <p:sldId id="276" r:id="rId21"/>
    <p:sldId id="278" r:id="rId22"/>
    <p:sldId id="280" r:id="rId23"/>
    <p:sldId id="279" r:id="rId24"/>
    <p:sldId id="285"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250" autoAdjust="0"/>
    <p:restoredTop sz="94660"/>
  </p:normalViewPr>
  <p:slideViewPr>
    <p:cSldViewPr snapToGrid="0" snapToObjects="1">
      <p:cViewPr varScale="1">
        <p:scale>
          <a:sx n="70" d="100"/>
          <a:sy n="70" d="100"/>
        </p:scale>
        <p:origin x="74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EEF2F3-213B-416B-A8E7-F8AC59EEC445}" type="datetimeFigureOut">
              <a:rPr lang="en-US" smtClean="0"/>
              <a:t>10/14/2015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897224-0A28-49E6-A218-8A7B8C85A61F}" type="slidenum">
              <a:rPr lang="en-US" smtClean="0"/>
              <a:t>‹#›</a:t>
            </a:fld>
            <a:endParaRPr lang="en-US"/>
          </a:p>
        </p:txBody>
      </p:sp>
    </p:spTree>
    <p:extLst>
      <p:ext uri="{BB962C8B-B14F-4D97-AF65-F5344CB8AC3E}">
        <p14:creationId xmlns:p14="http://schemas.microsoft.com/office/powerpoint/2010/main" val="1049816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A8C2784-8B4E-417D-A469-8BEA69EE7150}" type="slidenum">
              <a:rPr lang="en-US" altLang="en-US"/>
              <a:pPr/>
              <a:t>8</a:t>
            </a:fld>
            <a:endParaRPr lang="en-US" altLang="en-US"/>
          </a:p>
        </p:txBody>
      </p:sp>
    </p:spTree>
    <p:extLst>
      <p:ext uri="{BB962C8B-B14F-4D97-AF65-F5344CB8AC3E}">
        <p14:creationId xmlns:p14="http://schemas.microsoft.com/office/powerpoint/2010/main" val="3486633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86C199C4-9604-4FA9-B0E4-814A57ADB071}" type="slidenum">
              <a:rPr lang="en-US" altLang="en-US"/>
              <a:pPr/>
              <a:t>9</a:t>
            </a:fld>
            <a:endParaRPr lang="en-US" altLang="en-US"/>
          </a:p>
        </p:txBody>
      </p:sp>
    </p:spTree>
    <p:extLst>
      <p:ext uri="{BB962C8B-B14F-4D97-AF65-F5344CB8AC3E}">
        <p14:creationId xmlns:p14="http://schemas.microsoft.com/office/powerpoint/2010/main" val="1114108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B170B0-65FA-2E44-B6D5-29359AF1B770}"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EE9A48-5067-3B4D-ADFC-69E4C21C7FF0}" type="slidenum">
              <a:rPr lang="en-US" smtClean="0"/>
              <a:t>‹#›</a:t>
            </a:fld>
            <a:endParaRPr lang="en-US"/>
          </a:p>
        </p:txBody>
      </p:sp>
    </p:spTree>
    <p:extLst>
      <p:ext uri="{BB962C8B-B14F-4D97-AF65-F5344CB8AC3E}">
        <p14:creationId xmlns:p14="http://schemas.microsoft.com/office/powerpoint/2010/main" val="2298802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B170B0-65FA-2E44-B6D5-29359AF1B770}"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EE9A48-5067-3B4D-ADFC-69E4C21C7FF0}" type="slidenum">
              <a:rPr lang="en-US" smtClean="0"/>
              <a:t>‹#›</a:t>
            </a:fld>
            <a:endParaRPr lang="en-US"/>
          </a:p>
        </p:txBody>
      </p:sp>
    </p:spTree>
    <p:extLst>
      <p:ext uri="{BB962C8B-B14F-4D97-AF65-F5344CB8AC3E}">
        <p14:creationId xmlns:p14="http://schemas.microsoft.com/office/powerpoint/2010/main" val="1713163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B170B0-65FA-2E44-B6D5-29359AF1B770}"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EE9A48-5067-3B4D-ADFC-69E4C21C7FF0}" type="slidenum">
              <a:rPr lang="en-US" smtClean="0"/>
              <a:t>‹#›</a:t>
            </a:fld>
            <a:endParaRPr lang="en-US"/>
          </a:p>
        </p:txBody>
      </p:sp>
    </p:spTree>
    <p:extLst>
      <p:ext uri="{BB962C8B-B14F-4D97-AF65-F5344CB8AC3E}">
        <p14:creationId xmlns:p14="http://schemas.microsoft.com/office/powerpoint/2010/main" val="126498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B170B0-65FA-2E44-B6D5-29359AF1B770}"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EE9A48-5067-3B4D-ADFC-69E4C21C7FF0}" type="slidenum">
              <a:rPr lang="en-US" smtClean="0"/>
              <a:t>‹#›</a:t>
            </a:fld>
            <a:endParaRPr lang="en-US"/>
          </a:p>
        </p:txBody>
      </p:sp>
    </p:spTree>
    <p:extLst>
      <p:ext uri="{BB962C8B-B14F-4D97-AF65-F5344CB8AC3E}">
        <p14:creationId xmlns:p14="http://schemas.microsoft.com/office/powerpoint/2010/main" val="3022664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B170B0-65FA-2E44-B6D5-29359AF1B770}"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EE9A48-5067-3B4D-ADFC-69E4C21C7FF0}" type="slidenum">
              <a:rPr lang="en-US" smtClean="0"/>
              <a:t>‹#›</a:t>
            </a:fld>
            <a:endParaRPr lang="en-US"/>
          </a:p>
        </p:txBody>
      </p:sp>
    </p:spTree>
    <p:extLst>
      <p:ext uri="{BB962C8B-B14F-4D97-AF65-F5344CB8AC3E}">
        <p14:creationId xmlns:p14="http://schemas.microsoft.com/office/powerpoint/2010/main" val="2091739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B170B0-65FA-2E44-B6D5-29359AF1B770}" type="datetimeFigureOut">
              <a:rPr lang="en-US" smtClean="0"/>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EE9A48-5067-3B4D-ADFC-69E4C21C7FF0}" type="slidenum">
              <a:rPr lang="en-US" smtClean="0"/>
              <a:t>‹#›</a:t>
            </a:fld>
            <a:endParaRPr lang="en-US"/>
          </a:p>
        </p:txBody>
      </p:sp>
    </p:spTree>
    <p:extLst>
      <p:ext uri="{BB962C8B-B14F-4D97-AF65-F5344CB8AC3E}">
        <p14:creationId xmlns:p14="http://schemas.microsoft.com/office/powerpoint/2010/main" val="2424811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B170B0-65FA-2E44-B6D5-29359AF1B770}" type="datetimeFigureOut">
              <a:rPr lang="en-US" smtClean="0"/>
              <a:t>10/14/2015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EE9A48-5067-3B4D-ADFC-69E4C21C7FF0}" type="slidenum">
              <a:rPr lang="en-US" smtClean="0"/>
              <a:t>‹#›</a:t>
            </a:fld>
            <a:endParaRPr lang="en-US"/>
          </a:p>
        </p:txBody>
      </p:sp>
    </p:spTree>
    <p:extLst>
      <p:ext uri="{BB962C8B-B14F-4D97-AF65-F5344CB8AC3E}">
        <p14:creationId xmlns:p14="http://schemas.microsoft.com/office/powerpoint/2010/main" val="1024204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B170B0-65FA-2E44-B6D5-29359AF1B770}" type="datetimeFigureOut">
              <a:rPr lang="en-US" smtClean="0"/>
              <a:t>10/14/2015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EE9A48-5067-3B4D-ADFC-69E4C21C7FF0}" type="slidenum">
              <a:rPr lang="en-US" smtClean="0"/>
              <a:t>‹#›</a:t>
            </a:fld>
            <a:endParaRPr lang="en-US"/>
          </a:p>
        </p:txBody>
      </p:sp>
    </p:spTree>
    <p:extLst>
      <p:ext uri="{BB962C8B-B14F-4D97-AF65-F5344CB8AC3E}">
        <p14:creationId xmlns:p14="http://schemas.microsoft.com/office/powerpoint/2010/main" val="800053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170B0-65FA-2E44-B6D5-29359AF1B770}" type="datetimeFigureOut">
              <a:rPr lang="en-US" smtClean="0"/>
              <a:t>10/14/2015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EE9A48-5067-3B4D-ADFC-69E4C21C7FF0}" type="slidenum">
              <a:rPr lang="en-US" smtClean="0"/>
              <a:t>‹#›</a:t>
            </a:fld>
            <a:endParaRPr lang="en-US"/>
          </a:p>
        </p:txBody>
      </p:sp>
    </p:spTree>
    <p:extLst>
      <p:ext uri="{BB962C8B-B14F-4D97-AF65-F5344CB8AC3E}">
        <p14:creationId xmlns:p14="http://schemas.microsoft.com/office/powerpoint/2010/main" val="3221320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B170B0-65FA-2E44-B6D5-29359AF1B770}" type="datetimeFigureOut">
              <a:rPr lang="en-US" smtClean="0"/>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EE9A48-5067-3B4D-ADFC-69E4C21C7FF0}" type="slidenum">
              <a:rPr lang="en-US" smtClean="0"/>
              <a:t>‹#›</a:t>
            </a:fld>
            <a:endParaRPr lang="en-US"/>
          </a:p>
        </p:txBody>
      </p:sp>
    </p:spTree>
    <p:extLst>
      <p:ext uri="{BB962C8B-B14F-4D97-AF65-F5344CB8AC3E}">
        <p14:creationId xmlns:p14="http://schemas.microsoft.com/office/powerpoint/2010/main" val="3098859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B170B0-65FA-2E44-B6D5-29359AF1B770}" type="datetimeFigureOut">
              <a:rPr lang="en-US" smtClean="0"/>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EE9A48-5067-3B4D-ADFC-69E4C21C7FF0}" type="slidenum">
              <a:rPr lang="en-US" smtClean="0"/>
              <a:t>‹#›</a:t>
            </a:fld>
            <a:endParaRPr lang="en-US"/>
          </a:p>
        </p:txBody>
      </p:sp>
    </p:spTree>
    <p:extLst>
      <p:ext uri="{BB962C8B-B14F-4D97-AF65-F5344CB8AC3E}">
        <p14:creationId xmlns:p14="http://schemas.microsoft.com/office/powerpoint/2010/main" val="4177921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B170B0-65FA-2E44-B6D5-29359AF1B770}" type="datetimeFigureOut">
              <a:rPr lang="en-US" smtClean="0"/>
              <a:t>10/14/2015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EE9A48-5067-3B4D-ADFC-69E4C21C7FF0}" type="slidenum">
              <a:rPr lang="en-US" smtClean="0"/>
              <a:t>‹#›</a:t>
            </a:fld>
            <a:endParaRPr lang="en-US"/>
          </a:p>
        </p:txBody>
      </p:sp>
    </p:spTree>
    <p:extLst>
      <p:ext uri="{BB962C8B-B14F-4D97-AF65-F5344CB8AC3E}">
        <p14:creationId xmlns:p14="http://schemas.microsoft.com/office/powerpoint/2010/main" val="3490823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pic>
        <p:nvPicPr>
          <p:cNvPr id="4" name="Picture 3" descr="HSWH_SC_L02_R1207232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7975600" cy="4178300"/>
          </a:xfrm>
          <a:prstGeom prst="rect">
            <a:avLst/>
          </a:prstGeom>
        </p:spPr>
      </p:pic>
      <p:sp>
        <p:nvSpPr>
          <p:cNvPr id="5" name="TextBox 4"/>
          <p:cNvSpPr txBox="1"/>
          <p:nvPr/>
        </p:nvSpPr>
        <p:spPr>
          <a:xfrm>
            <a:off x="279400" y="486920"/>
            <a:ext cx="7620000" cy="830997"/>
          </a:xfrm>
          <a:prstGeom prst="rect">
            <a:avLst/>
          </a:prstGeom>
          <a:noFill/>
        </p:spPr>
        <p:txBody>
          <a:bodyPr vert="horz" rtlCol="0">
            <a:spAutoFit/>
          </a:bodyPr>
          <a:lstStyle/>
          <a:p>
            <a:r>
              <a:rPr lang="en-US" sz="2400" b="1" dirty="0" smtClean="0">
                <a:solidFill>
                  <a:srgbClr val="DC0202"/>
                </a:solidFill>
              </a:rPr>
              <a:t>Ancient Greece (1750 B.C.-133 B.C.)</a:t>
            </a:r>
          </a:p>
          <a:p>
            <a:r>
              <a:rPr lang="en-US" sz="2400" b="1" dirty="0" smtClean="0"/>
              <a:t>Lesson 2 </a:t>
            </a:r>
            <a:r>
              <a:rPr lang="en-US" sz="2400" dirty="0"/>
              <a:t>The Greek City-States </a:t>
            </a:r>
            <a:endParaRPr lang="en-US" sz="2400" dirty="0" smtClean="0"/>
          </a:p>
        </p:txBody>
      </p:sp>
    </p:spTree>
    <p:extLst>
      <p:ext uri="{BB962C8B-B14F-4D97-AF65-F5344CB8AC3E}">
        <p14:creationId xmlns:p14="http://schemas.microsoft.com/office/powerpoint/2010/main" val="3935443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Discipline and Warfare in Sparta</a:t>
            </a:r>
            <a:endParaRPr lang="en-US" sz="2400" b="1">
              <a:solidFill>
                <a:srgbClr val="0072BC"/>
              </a:solidFill>
            </a:endParaRPr>
          </a:p>
        </p:txBody>
      </p:sp>
      <p:sp>
        <p:nvSpPr>
          <p:cNvPr id="3" name="TextBox 2"/>
          <p:cNvSpPr txBox="1"/>
          <p:nvPr/>
        </p:nvSpPr>
        <p:spPr>
          <a:xfrm>
            <a:off x="279400" y="1460500"/>
            <a:ext cx="7620000" cy="3539430"/>
          </a:xfrm>
          <a:prstGeom prst="rect">
            <a:avLst/>
          </a:prstGeom>
          <a:noFill/>
        </p:spPr>
        <p:txBody>
          <a:bodyPr vert="horz" rtlCol="0">
            <a:spAutoFit/>
          </a:bodyPr>
          <a:lstStyle/>
          <a:p>
            <a:r>
              <a:rPr lang="en-US" sz="2800" dirty="0" smtClean="0"/>
              <a:t>Dorian invaders from the north conquered Laconia (Sparta), in the southern part of the Peloponnesus (</a:t>
            </a:r>
            <a:r>
              <a:rPr lang="en-US" sz="2800" dirty="0" err="1" smtClean="0"/>
              <a:t>pel</a:t>
            </a:r>
            <a:r>
              <a:rPr lang="en-US" sz="2800" dirty="0" smtClean="0"/>
              <a:t> uh </a:t>
            </a:r>
            <a:r>
              <a:rPr lang="en-US" sz="2800" dirty="0" err="1" smtClean="0"/>
              <a:t>puh</a:t>
            </a:r>
            <a:r>
              <a:rPr lang="en-US" sz="2800" dirty="0" smtClean="0"/>
              <a:t> NEE </a:t>
            </a:r>
            <a:r>
              <a:rPr lang="en-US" sz="2800" dirty="0" err="1" smtClean="0"/>
              <a:t>sus</a:t>
            </a:r>
            <a:r>
              <a:rPr lang="en-US" sz="2800" dirty="0" smtClean="0"/>
              <a:t>). They settled here and built the city-state of Sparta. The invaders turned the conquered people into state-owned slaves, called helots, and made them work the land. Because the helots greatly outnumbered their rulers, the Spartans set up a brutal system of strict control.</a:t>
            </a:r>
            <a:endParaRPr lang="en-US" sz="2800" dirty="0"/>
          </a:p>
        </p:txBody>
      </p:sp>
    </p:spTree>
    <p:extLst>
      <p:ext uri="{BB962C8B-B14F-4D97-AF65-F5344CB8AC3E}">
        <p14:creationId xmlns:p14="http://schemas.microsoft.com/office/powerpoint/2010/main" val="1482097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Discipline and Warfare in Sparta</a:t>
            </a:r>
            <a:endParaRPr lang="en-US" sz="2400" b="1">
              <a:solidFill>
                <a:srgbClr val="0072BC"/>
              </a:solidFill>
            </a:endParaRPr>
          </a:p>
        </p:txBody>
      </p:sp>
      <p:sp>
        <p:nvSpPr>
          <p:cNvPr id="3" name="TextBox 2"/>
          <p:cNvSpPr txBox="1"/>
          <p:nvPr/>
        </p:nvSpPr>
        <p:spPr>
          <a:xfrm>
            <a:off x="279400" y="1460500"/>
            <a:ext cx="7620000" cy="2123658"/>
          </a:xfrm>
          <a:prstGeom prst="rect">
            <a:avLst/>
          </a:prstGeom>
          <a:noFill/>
        </p:spPr>
        <p:txBody>
          <a:bodyPr vert="horz" rtlCol="0">
            <a:spAutoFit/>
          </a:bodyPr>
          <a:lstStyle/>
          <a:p>
            <a:pPr marL="342900" indent="-342900">
              <a:buChar char="•"/>
            </a:pPr>
            <a:r>
              <a:rPr lang="en-US" sz="4400" dirty="0" smtClean="0"/>
              <a:t>Discipline Rules Daily Life</a:t>
            </a:r>
          </a:p>
          <a:p>
            <a:pPr marL="342900" indent="-342900">
              <a:buChar char="•"/>
            </a:pPr>
            <a:r>
              <a:rPr lang="en-US" sz="4400" dirty="0" smtClean="0"/>
              <a:t>Spartan Women</a:t>
            </a:r>
          </a:p>
          <a:p>
            <a:pPr marL="342900" indent="-342900">
              <a:buChar char="•"/>
            </a:pPr>
            <a:r>
              <a:rPr lang="en-US" sz="4400" dirty="0" smtClean="0"/>
              <a:t>Sparta Stands Alone</a:t>
            </a:r>
            <a:endParaRPr lang="en-US" sz="4400" dirty="0"/>
          </a:p>
        </p:txBody>
      </p:sp>
    </p:spTree>
    <p:extLst>
      <p:ext uri="{BB962C8B-B14F-4D97-AF65-F5344CB8AC3E}">
        <p14:creationId xmlns:p14="http://schemas.microsoft.com/office/powerpoint/2010/main" val="3593752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Discipline and Warfare in Sparta</a:t>
            </a:r>
            <a:endParaRPr lang="en-US" sz="2400" b="1">
              <a:solidFill>
                <a:srgbClr val="0072BC"/>
              </a:solidFill>
            </a:endParaRPr>
          </a:p>
        </p:txBody>
      </p:sp>
      <p:pic>
        <p:nvPicPr>
          <p:cNvPr id="3" name="Picture 2" descr="HSWH_SC_L02_R1214041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61468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This cup shows Greek warriors putting on their armor. Makron, a well-known artist in Athens, may have painted it around 490 B.C.</a:t>
            </a:r>
            <a:endParaRPr lang="en-US" sz="1400"/>
          </a:p>
        </p:txBody>
      </p:sp>
    </p:spTree>
    <p:extLst>
      <p:ext uri="{BB962C8B-B14F-4D97-AF65-F5344CB8AC3E}">
        <p14:creationId xmlns:p14="http://schemas.microsoft.com/office/powerpoint/2010/main" val="2475697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Democracy Evolves in Athens</a:t>
            </a:r>
            <a:endParaRPr lang="en-US" sz="2400" b="1">
              <a:solidFill>
                <a:srgbClr val="0072BC"/>
              </a:solidFill>
            </a:endParaRPr>
          </a:p>
        </p:txBody>
      </p:sp>
      <p:sp>
        <p:nvSpPr>
          <p:cNvPr id="3" name="TextBox 2"/>
          <p:cNvSpPr txBox="1"/>
          <p:nvPr/>
        </p:nvSpPr>
        <p:spPr>
          <a:xfrm>
            <a:off x="279400" y="1460500"/>
            <a:ext cx="7620000" cy="4524315"/>
          </a:xfrm>
          <a:prstGeom prst="rect">
            <a:avLst/>
          </a:prstGeom>
          <a:noFill/>
        </p:spPr>
        <p:txBody>
          <a:bodyPr vert="horz" rtlCol="0">
            <a:spAutoFit/>
          </a:bodyPr>
          <a:lstStyle/>
          <a:p>
            <a:r>
              <a:rPr lang="en-US" sz="3600" dirty="0" smtClean="0"/>
              <a:t>Athens was located in Attica, just north of the Peloponnesus. As in many Greek city-states, Athenian government evolved from a monarchy into an aristocracy. By 700 B.C. landowners held power. They chose the chief officials, judged major court cases, and dominated the assembly.</a:t>
            </a:r>
            <a:endParaRPr lang="en-US" sz="3600" dirty="0"/>
          </a:p>
        </p:txBody>
      </p:sp>
    </p:spTree>
    <p:extLst>
      <p:ext uri="{BB962C8B-B14F-4D97-AF65-F5344CB8AC3E}">
        <p14:creationId xmlns:p14="http://schemas.microsoft.com/office/powerpoint/2010/main" val="1522894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Democracy Evolves in Athens</a:t>
            </a:r>
            <a:endParaRPr lang="en-US" sz="2400" b="1">
              <a:solidFill>
                <a:srgbClr val="0072BC"/>
              </a:solidFill>
            </a:endParaRPr>
          </a:p>
        </p:txBody>
      </p:sp>
      <p:sp>
        <p:nvSpPr>
          <p:cNvPr id="3" name="TextBox 2"/>
          <p:cNvSpPr txBox="1"/>
          <p:nvPr/>
        </p:nvSpPr>
        <p:spPr>
          <a:xfrm>
            <a:off x="279400" y="1460500"/>
            <a:ext cx="7620000" cy="3785652"/>
          </a:xfrm>
          <a:prstGeom prst="rect">
            <a:avLst/>
          </a:prstGeom>
          <a:noFill/>
        </p:spPr>
        <p:txBody>
          <a:bodyPr vert="horz" rtlCol="0">
            <a:spAutoFit/>
          </a:bodyPr>
          <a:lstStyle/>
          <a:p>
            <a:pPr marL="342900" indent="-342900">
              <a:buChar char="•"/>
            </a:pPr>
            <a:r>
              <a:rPr lang="en-US" sz="4000" dirty="0" smtClean="0"/>
              <a:t>Discontent Drives Change</a:t>
            </a:r>
          </a:p>
          <a:p>
            <a:pPr marL="342900" indent="-342900">
              <a:buChar char="•"/>
            </a:pPr>
            <a:r>
              <a:rPr lang="en-US" sz="4000" dirty="0" smtClean="0"/>
              <a:t>Solon Makes Reforms</a:t>
            </a:r>
          </a:p>
          <a:p>
            <a:pPr marL="342900" indent="-342900">
              <a:buChar char="•"/>
            </a:pPr>
            <a:r>
              <a:rPr lang="en-US" sz="4000" dirty="0" smtClean="0"/>
              <a:t>Citizens Share Power and Wealth</a:t>
            </a:r>
          </a:p>
          <a:p>
            <a:pPr marL="342900" indent="-342900">
              <a:buChar char="•"/>
            </a:pPr>
            <a:r>
              <a:rPr lang="en-US" sz="4000" dirty="0" smtClean="0"/>
              <a:t>Democracy Within Limits</a:t>
            </a:r>
          </a:p>
          <a:p>
            <a:pPr marL="342900" indent="-342900">
              <a:buChar char="•"/>
            </a:pPr>
            <a:r>
              <a:rPr lang="en-US" sz="4000" dirty="0" smtClean="0"/>
              <a:t>Athenian Women</a:t>
            </a:r>
          </a:p>
          <a:p>
            <a:pPr marL="342900" indent="-342900">
              <a:buChar char="•"/>
            </a:pPr>
            <a:r>
              <a:rPr lang="en-US" sz="4000" dirty="0" smtClean="0"/>
              <a:t>Educating the Young</a:t>
            </a:r>
            <a:endParaRPr lang="en-US" sz="4000" dirty="0"/>
          </a:p>
        </p:txBody>
      </p:sp>
    </p:spTree>
    <p:extLst>
      <p:ext uri="{BB962C8B-B14F-4D97-AF65-F5344CB8AC3E}">
        <p14:creationId xmlns:p14="http://schemas.microsoft.com/office/powerpoint/2010/main" val="1160217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Democracy Evolves in Athens</a:t>
            </a:r>
            <a:endParaRPr lang="en-US" sz="2400" b="1">
              <a:solidFill>
                <a:srgbClr val="0072BC"/>
              </a:solidFill>
            </a:endParaRPr>
          </a:p>
        </p:txBody>
      </p:sp>
      <p:pic>
        <p:nvPicPr>
          <p:cNvPr id="3" name="Picture 2" descr="HSWH_SC_L02_A00431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77978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Motivated by widespread discontent with the aristocracy ruling Athens, political reforms by Solon, Pisistratus, and Cleisthenes were steps in Athenian democracy’s evolution.</a:t>
            </a:r>
            <a:endParaRPr lang="en-US" sz="1400"/>
          </a:p>
        </p:txBody>
      </p:sp>
    </p:spTree>
    <p:extLst>
      <p:ext uri="{BB962C8B-B14F-4D97-AF65-F5344CB8AC3E}">
        <p14:creationId xmlns:p14="http://schemas.microsoft.com/office/powerpoint/2010/main" val="2350912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Democracy Evolves in Athens</a:t>
            </a:r>
            <a:endParaRPr lang="en-US" sz="2400" b="1">
              <a:solidFill>
                <a:srgbClr val="0072BC"/>
              </a:solidFill>
            </a:endParaRPr>
          </a:p>
        </p:txBody>
      </p:sp>
      <p:pic>
        <p:nvPicPr>
          <p:cNvPr id="3" name="Picture 2" descr="HSWH_SC_L02_R1207278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738664"/>
          </a:xfrm>
          <a:prstGeom prst="rect">
            <a:avLst/>
          </a:prstGeom>
          <a:noFill/>
        </p:spPr>
        <p:txBody>
          <a:bodyPr vert="horz" rtlCol="0">
            <a:spAutoFit/>
          </a:bodyPr>
          <a:lstStyle/>
          <a:p>
            <a:r>
              <a:rPr lang="en-US" sz="1400" smtClean="0"/>
              <a:t>The Parthenon holds center stage on the ancient Athenian Acropolis. Originally a temple honoring the city’s patron goddess, Athena, the Parthenon is one of the world’s most famous and influential buildings.</a:t>
            </a:r>
            <a:endParaRPr lang="en-US" sz="1400"/>
          </a:p>
        </p:txBody>
      </p:sp>
    </p:spTree>
    <p:extLst>
      <p:ext uri="{BB962C8B-B14F-4D97-AF65-F5344CB8AC3E}">
        <p14:creationId xmlns:p14="http://schemas.microsoft.com/office/powerpoint/2010/main" val="719176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Greek Wars with Persia</a:t>
            </a:r>
            <a:endParaRPr lang="en-US" sz="2400" b="1">
              <a:solidFill>
                <a:srgbClr val="0072BC"/>
              </a:solidFill>
            </a:endParaRPr>
          </a:p>
        </p:txBody>
      </p:sp>
      <p:sp>
        <p:nvSpPr>
          <p:cNvPr id="3" name="TextBox 2"/>
          <p:cNvSpPr txBox="1"/>
          <p:nvPr/>
        </p:nvSpPr>
        <p:spPr>
          <a:xfrm>
            <a:off x="279400" y="1460500"/>
            <a:ext cx="7620000" cy="3785652"/>
          </a:xfrm>
          <a:prstGeom prst="rect">
            <a:avLst/>
          </a:prstGeom>
          <a:noFill/>
        </p:spPr>
        <p:txBody>
          <a:bodyPr vert="horz" rtlCol="0">
            <a:spAutoFit/>
          </a:bodyPr>
          <a:lstStyle/>
          <a:p>
            <a:r>
              <a:rPr lang="en-US" sz="4000" dirty="0" smtClean="0"/>
              <a:t>The Greek city-states were often at odds with one another. Yet when the Persians threatened them, the Greeks briefly put aside their differences to defend their freedom.</a:t>
            </a:r>
            <a:endParaRPr lang="en-US" sz="4000" dirty="0"/>
          </a:p>
        </p:txBody>
      </p:sp>
    </p:spTree>
    <p:extLst>
      <p:ext uri="{BB962C8B-B14F-4D97-AF65-F5344CB8AC3E}">
        <p14:creationId xmlns:p14="http://schemas.microsoft.com/office/powerpoint/2010/main" val="4131193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Greek Wars with Persia</a:t>
            </a:r>
            <a:endParaRPr lang="en-US" sz="2400" b="1">
              <a:solidFill>
                <a:srgbClr val="0072BC"/>
              </a:solidFill>
            </a:endParaRPr>
          </a:p>
        </p:txBody>
      </p:sp>
      <p:sp>
        <p:nvSpPr>
          <p:cNvPr id="3" name="TextBox 2"/>
          <p:cNvSpPr txBox="1"/>
          <p:nvPr/>
        </p:nvSpPr>
        <p:spPr>
          <a:xfrm>
            <a:off x="279400" y="1460500"/>
            <a:ext cx="8386928" cy="5324535"/>
          </a:xfrm>
          <a:prstGeom prst="rect">
            <a:avLst/>
          </a:prstGeom>
          <a:noFill/>
        </p:spPr>
        <p:txBody>
          <a:bodyPr vert="horz" wrap="square" rtlCol="0">
            <a:spAutoFit/>
          </a:bodyPr>
          <a:lstStyle/>
          <a:p>
            <a:pPr marL="342900" indent="-342900">
              <a:buChar char="•"/>
            </a:pPr>
            <a:r>
              <a:rPr lang="en-US" sz="4400" dirty="0" smtClean="0"/>
              <a:t>Athens Wins at </a:t>
            </a:r>
            <a:r>
              <a:rPr lang="en-US" sz="4400" dirty="0" smtClean="0"/>
              <a:t>Marathon, Salamis, and Thermopylae </a:t>
            </a:r>
            <a:endParaRPr lang="en-US" sz="4400" dirty="0" smtClean="0"/>
          </a:p>
          <a:p>
            <a:pPr marL="342900" indent="-342900">
              <a:buChar char="•"/>
            </a:pPr>
            <a:r>
              <a:rPr lang="en-US" sz="4400" dirty="0" smtClean="0"/>
              <a:t>Greek City-States Join Together</a:t>
            </a:r>
          </a:p>
          <a:p>
            <a:pPr marL="342900" indent="-342900">
              <a:buChar char="•"/>
            </a:pPr>
            <a:r>
              <a:rPr lang="en-US" sz="4400" dirty="0" smtClean="0"/>
              <a:t>Athens Leads the Delian </a:t>
            </a:r>
            <a:r>
              <a:rPr lang="en-US" sz="4400" dirty="0" smtClean="0"/>
              <a:t>League</a:t>
            </a:r>
          </a:p>
          <a:p>
            <a:r>
              <a:rPr lang="en-US" b="1" dirty="0"/>
              <a:t>	-</a:t>
            </a:r>
            <a:r>
              <a:rPr lang="en-US" sz="2000" dirty="0"/>
              <a:t>Athens is part of this trade group- POWER</a:t>
            </a:r>
          </a:p>
          <a:p>
            <a:r>
              <a:rPr lang="en-US" sz="2000" dirty="0"/>
              <a:t>	- Athens makes big $ trading</a:t>
            </a:r>
          </a:p>
          <a:p>
            <a:r>
              <a:rPr lang="en-US" sz="2000" dirty="0"/>
              <a:t>	- Athens builds a powerful navy</a:t>
            </a:r>
          </a:p>
          <a:p>
            <a:r>
              <a:rPr lang="en-US" sz="2000" dirty="0"/>
              <a:t>	- Pericles uses $ from trade to glorify Athens </a:t>
            </a:r>
            <a:r>
              <a:rPr lang="en-US" sz="2000" dirty="0" smtClean="0"/>
              <a:t>through	statues</a:t>
            </a:r>
            <a:r>
              <a:rPr lang="en-US" sz="2000" dirty="0"/>
              <a:t>, </a:t>
            </a:r>
            <a:r>
              <a:rPr lang="en-US" sz="2000" dirty="0" smtClean="0"/>
              <a:t>	buildings, 		art</a:t>
            </a:r>
            <a:r>
              <a:rPr lang="en-US" sz="2000" dirty="0"/>
              <a:t>, culture</a:t>
            </a:r>
          </a:p>
          <a:p>
            <a:r>
              <a:rPr lang="en-US" sz="2000" dirty="0" smtClean="0"/>
              <a:t>	- </a:t>
            </a:r>
            <a:r>
              <a:rPr lang="en-US" sz="2000" dirty="0"/>
              <a:t>Parthenon is built to worship Athena, goddess of wisdom</a:t>
            </a:r>
          </a:p>
          <a:p>
            <a:pPr lvl="1"/>
            <a:endParaRPr lang="en-US" sz="4400" dirty="0"/>
          </a:p>
        </p:txBody>
      </p:sp>
    </p:spTree>
    <p:extLst>
      <p:ext uri="{BB962C8B-B14F-4D97-AF65-F5344CB8AC3E}">
        <p14:creationId xmlns:p14="http://schemas.microsoft.com/office/powerpoint/2010/main" val="1671498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Greek Wars with Persia</a:t>
            </a:r>
            <a:endParaRPr lang="en-US" sz="2400" b="1">
              <a:solidFill>
                <a:srgbClr val="0072BC"/>
              </a:solidFill>
            </a:endParaRPr>
          </a:p>
        </p:txBody>
      </p:sp>
      <p:pic>
        <p:nvPicPr>
          <p:cNvPr id="3" name="Picture 2" descr="HSWH_SC_L02_M00490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78486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Analyze Maps When the Persian empire attacked Greece, the Greek city-states briefly joined forces for defense. Describe the routes of the Persian army and navy toward Athens.</a:t>
            </a:r>
            <a:endParaRPr lang="en-US" sz="1400"/>
          </a:p>
        </p:txBody>
      </p:sp>
    </p:spTree>
    <p:extLst>
      <p:ext uri="{BB962C8B-B14F-4D97-AF65-F5344CB8AC3E}">
        <p14:creationId xmlns:p14="http://schemas.microsoft.com/office/powerpoint/2010/main" val="1638322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79400" y="1524000"/>
            <a:ext cx="7620000" cy="400110"/>
          </a:xfrm>
          <a:prstGeom prst="rect">
            <a:avLst/>
          </a:prstGeom>
          <a:noFill/>
        </p:spPr>
        <p:txBody>
          <a:bodyPr vert="horz" rtlCol="0">
            <a:spAutoFit/>
          </a:bodyPr>
          <a:lstStyle/>
          <a:p>
            <a:r>
              <a:rPr lang="en-US" sz="2000" b="1" smtClean="0">
                <a:solidFill>
                  <a:srgbClr val="0072BC"/>
                </a:solidFill>
              </a:rPr>
              <a:t>Learning Objectives</a:t>
            </a:r>
            <a:endParaRPr lang="en-US" sz="2000" b="1">
              <a:solidFill>
                <a:srgbClr val="0072BC"/>
              </a:solidFill>
            </a:endParaRPr>
          </a:p>
        </p:txBody>
      </p:sp>
      <p:sp>
        <p:nvSpPr>
          <p:cNvPr id="5" name="TextBox 4"/>
          <p:cNvSpPr txBox="1"/>
          <p:nvPr/>
        </p:nvSpPr>
        <p:spPr>
          <a:xfrm>
            <a:off x="279400" y="2032000"/>
            <a:ext cx="7620000" cy="3416320"/>
          </a:xfrm>
          <a:prstGeom prst="rect">
            <a:avLst/>
          </a:prstGeom>
          <a:noFill/>
        </p:spPr>
        <p:txBody>
          <a:bodyPr vert="horz" rtlCol="0">
            <a:spAutoFit/>
          </a:bodyPr>
          <a:lstStyle/>
          <a:p>
            <a:pPr marL="342900" indent="-342900">
              <a:buChar char="•"/>
            </a:pPr>
            <a:r>
              <a:rPr lang="en-US" sz="2400" dirty="0" smtClean="0"/>
              <a:t>Understand how geography influenced the Greek city-states.</a:t>
            </a:r>
          </a:p>
          <a:p>
            <a:pPr marL="342900" indent="-342900">
              <a:buChar char="•"/>
            </a:pPr>
            <a:r>
              <a:rPr lang="en-US" sz="2400" dirty="0" smtClean="0"/>
              <a:t>Explain how democracy and other forms of government developed in Ancient Greece.</a:t>
            </a:r>
          </a:p>
          <a:p>
            <a:pPr marL="342900" indent="-342900">
              <a:buChar char="•"/>
            </a:pPr>
            <a:r>
              <a:rPr lang="en-US" sz="2400" dirty="0" smtClean="0"/>
              <a:t>Describe the influence of Ancient Greek concepts related to the rights and responsibilities of citizenship.</a:t>
            </a:r>
          </a:p>
          <a:p>
            <a:pPr marL="342900" indent="-342900">
              <a:buChar char="•"/>
            </a:pPr>
            <a:r>
              <a:rPr lang="en-US" sz="2400" dirty="0" smtClean="0"/>
              <a:t>Identify the culture and values shared by Ancient Greeks.</a:t>
            </a:r>
          </a:p>
          <a:p>
            <a:pPr marL="342900" indent="-342900">
              <a:buChar char="•"/>
            </a:pPr>
            <a:r>
              <a:rPr lang="en-US" sz="2400" dirty="0" smtClean="0"/>
              <a:t>Summarize how the Persian and Peloponnesian Wars affected Greece.</a:t>
            </a:r>
            <a:endParaRPr lang="en-US" sz="2400" dirty="0"/>
          </a:p>
        </p:txBody>
      </p:sp>
      <p:sp>
        <p:nvSpPr>
          <p:cNvPr id="6" name="TextBox 5"/>
          <p:cNvSpPr txBox="1"/>
          <p:nvPr/>
        </p:nvSpPr>
        <p:spPr>
          <a:xfrm>
            <a:off x="279400" y="486920"/>
            <a:ext cx="7620000" cy="830997"/>
          </a:xfrm>
          <a:prstGeom prst="rect">
            <a:avLst/>
          </a:prstGeom>
          <a:noFill/>
        </p:spPr>
        <p:txBody>
          <a:bodyPr vert="horz" rtlCol="0">
            <a:spAutoFit/>
          </a:bodyPr>
          <a:lstStyle/>
          <a:p>
            <a:r>
              <a:rPr lang="en-US" sz="2400" b="1" dirty="0" smtClean="0">
                <a:solidFill>
                  <a:srgbClr val="DC0202"/>
                </a:solidFill>
              </a:rPr>
              <a:t>Ancient Greece (1750 B.C.-133 B.C.)</a:t>
            </a:r>
          </a:p>
          <a:p>
            <a:r>
              <a:rPr lang="en-US" sz="2400" b="1" dirty="0" smtClean="0"/>
              <a:t>Lesson 2 </a:t>
            </a:r>
            <a:r>
              <a:rPr lang="en-US" sz="2400" dirty="0"/>
              <a:t>The Greek City-States </a:t>
            </a:r>
            <a:endParaRPr lang="en-US" sz="2400" dirty="0" smtClean="0"/>
          </a:p>
        </p:txBody>
      </p:sp>
    </p:spTree>
    <p:extLst>
      <p:ext uri="{BB962C8B-B14F-4D97-AF65-F5344CB8AC3E}">
        <p14:creationId xmlns:p14="http://schemas.microsoft.com/office/powerpoint/2010/main" val="821325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Greek Wars with Persia</a:t>
            </a:r>
            <a:endParaRPr lang="en-US" sz="2400" b="1">
              <a:solidFill>
                <a:srgbClr val="0072BC"/>
              </a:solidFill>
            </a:endParaRPr>
          </a:p>
        </p:txBody>
      </p:sp>
      <p:pic>
        <p:nvPicPr>
          <p:cNvPr id="3" name="Picture 2" descr="HSWH_SC_L02_R1207446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67691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The Persian king Darius I is portrayed receiving tribute on this wall relief at the great palace in Persepolis, in present-day Iran.</a:t>
            </a:r>
            <a:endParaRPr lang="en-US" sz="1400"/>
          </a:p>
        </p:txBody>
      </p:sp>
    </p:spTree>
    <p:extLst>
      <p:ext uri="{BB962C8B-B14F-4D97-AF65-F5344CB8AC3E}">
        <p14:creationId xmlns:p14="http://schemas.microsoft.com/office/powerpoint/2010/main" val="132379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Pericles, Democracy, and War</a:t>
            </a:r>
            <a:endParaRPr lang="en-US" sz="2400" b="1">
              <a:solidFill>
                <a:srgbClr val="0072BC"/>
              </a:solidFill>
            </a:endParaRPr>
          </a:p>
        </p:txBody>
      </p:sp>
      <p:sp>
        <p:nvSpPr>
          <p:cNvPr id="3" name="TextBox 2"/>
          <p:cNvSpPr txBox="1"/>
          <p:nvPr/>
        </p:nvSpPr>
        <p:spPr>
          <a:xfrm>
            <a:off x="279400" y="1460500"/>
            <a:ext cx="7620000" cy="3970318"/>
          </a:xfrm>
          <a:prstGeom prst="rect">
            <a:avLst/>
          </a:prstGeom>
          <a:noFill/>
        </p:spPr>
        <p:txBody>
          <a:bodyPr vert="horz" rtlCol="0">
            <a:spAutoFit/>
          </a:bodyPr>
          <a:lstStyle/>
          <a:p>
            <a:r>
              <a:rPr lang="en-US" sz="3600" dirty="0" smtClean="0"/>
              <a:t>The years after the Persian Wars from 460 B.C. to 429 B.C. were a golden age for Athens under the able statesman Pericles (PEHR uh </a:t>
            </a:r>
            <a:r>
              <a:rPr lang="en-US" sz="3600" dirty="0" err="1" smtClean="0"/>
              <a:t>kleez</a:t>
            </a:r>
            <a:r>
              <a:rPr lang="en-US" sz="3600" dirty="0" smtClean="0"/>
              <a:t>). Because of his wise and skillful leadership the economy thrived and the government became more democratic.</a:t>
            </a:r>
            <a:endParaRPr lang="en-US" sz="3600" dirty="0"/>
          </a:p>
        </p:txBody>
      </p:sp>
    </p:spTree>
    <p:extLst>
      <p:ext uri="{BB962C8B-B14F-4D97-AF65-F5344CB8AC3E}">
        <p14:creationId xmlns:p14="http://schemas.microsoft.com/office/powerpoint/2010/main" val="3836286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Pericles, Democracy, and War</a:t>
            </a:r>
            <a:endParaRPr lang="en-US" sz="2400" b="1">
              <a:solidFill>
                <a:srgbClr val="0072BC"/>
              </a:solidFill>
            </a:endParaRPr>
          </a:p>
        </p:txBody>
      </p:sp>
      <p:pic>
        <p:nvPicPr>
          <p:cNvPr id="3" name="Picture 2" descr="HSWH_SC_L02_R1207480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38862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Pericles (c. 495 B.C.–429 B.C.), shown here in a Roman marble bust copied from a Greek original, came from a rich noble family. His father led the Athenian assembly and fought at Salamis.</a:t>
            </a:r>
            <a:endParaRPr lang="en-US" sz="1400"/>
          </a:p>
        </p:txBody>
      </p:sp>
    </p:spTree>
    <p:extLst>
      <p:ext uri="{BB962C8B-B14F-4D97-AF65-F5344CB8AC3E}">
        <p14:creationId xmlns:p14="http://schemas.microsoft.com/office/powerpoint/2010/main" val="1901985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Pericles, Democracy, and War</a:t>
            </a:r>
            <a:endParaRPr lang="en-US" sz="2400" b="1">
              <a:solidFill>
                <a:srgbClr val="0072BC"/>
              </a:solidFill>
            </a:endParaRPr>
          </a:p>
        </p:txBody>
      </p:sp>
      <p:sp>
        <p:nvSpPr>
          <p:cNvPr id="3" name="TextBox 2"/>
          <p:cNvSpPr txBox="1"/>
          <p:nvPr/>
        </p:nvSpPr>
        <p:spPr>
          <a:xfrm>
            <a:off x="279400" y="1460500"/>
            <a:ext cx="7620000" cy="3477875"/>
          </a:xfrm>
          <a:prstGeom prst="rect">
            <a:avLst/>
          </a:prstGeom>
          <a:noFill/>
        </p:spPr>
        <p:txBody>
          <a:bodyPr vert="horz" rtlCol="0">
            <a:spAutoFit/>
          </a:bodyPr>
          <a:lstStyle/>
          <a:p>
            <a:pPr marL="342900" indent="-342900">
              <a:buChar char="•"/>
            </a:pPr>
            <a:r>
              <a:rPr lang="en-US" sz="4400" dirty="0" smtClean="0"/>
              <a:t>Democracy in Athens</a:t>
            </a:r>
          </a:p>
          <a:p>
            <a:pPr marL="342900" indent="-342900">
              <a:buChar char="•"/>
            </a:pPr>
            <a:r>
              <a:rPr lang="en-US" sz="4400" dirty="0" smtClean="0"/>
              <a:t>Athenian Culture Thrives</a:t>
            </a:r>
          </a:p>
          <a:p>
            <a:pPr marL="342900" indent="-342900">
              <a:buChar char="•"/>
            </a:pPr>
            <a:r>
              <a:rPr lang="en-US" sz="4400" dirty="0" smtClean="0"/>
              <a:t>The Peloponnesian War</a:t>
            </a:r>
          </a:p>
          <a:p>
            <a:pPr marL="342900" indent="-342900">
              <a:buChar char="•"/>
            </a:pPr>
            <a:r>
              <a:rPr lang="en-US" sz="4400" dirty="0" smtClean="0"/>
              <a:t>Athens Defeated by Sparta</a:t>
            </a:r>
          </a:p>
          <a:p>
            <a:pPr marL="342900" indent="-342900">
              <a:buChar char="•"/>
            </a:pPr>
            <a:r>
              <a:rPr lang="en-US" sz="4400" dirty="0" smtClean="0"/>
              <a:t>The Decline of Greek Dominion</a:t>
            </a:r>
            <a:endParaRPr lang="en-US" sz="4400" dirty="0"/>
          </a:p>
        </p:txBody>
      </p:sp>
    </p:spTree>
    <p:extLst>
      <p:ext uri="{BB962C8B-B14F-4D97-AF65-F5344CB8AC3E}">
        <p14:creationId xmlns:p14="http://schemas.microsoft.com/office/powerpoint/2010/main" val="3359698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86659440"/>
              </p:ext>
            </p:extLst>
          </p:nvPr>
        </p:nvGraphicFramePr>
        <p:xfrm>
          <a:off x="764275" y="1214648"/>
          <a:ext cx="7246961" cy="5390868"/>
        </p:xfrm>
        <a:graphic>
          <a:graphicData uri="http://schemas.openxmlformats.org/drawingml/2006/table">
            <a:tbl>
              <a:tblPr firstRow="1" firstCol="1" bandRow="1">
                <a:tableStyleId>{5C22544A-7EE6-4342-B048-85BDC9FD1C3A}</a:tableStyleId>
              </a:tblPr>
              <a:tblGrid>
                <a:gridCol w="1863294"/>
                <a:gridCol w="2496666"/>
                <a:gridCol w="2887001"/>
              </a:tblGrid>
              <a:tr h="336930">
                <a:tc>
                  <a:txBody>
                    <a:bodyPr/>
                    <a:lstStyle/>
                    <a:p>
                      <a:pPr marL="0" marR="0">
                        <a:spcBef>
                          <a:spcPts val="0"/>
                        </a:spcBef>
                        <a:spcAft>
                          <a:spcPts val="0"/>
                        </a:spcAft>
                      </a:pPr>
                      <a:r>
                        <a:rPr lang="en-US" sz="16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Athens</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Sparta</a:t>
                      </a:r>
                      <a:endParaRPr lang="en-US" sz="1200">
                        <a:effectLst/>
                        <a:latin typeface="Times New Roman" panose="02020603050405020304" pitchFamily="18" charset="0"/>
                        <a:ea typeface="Times New Roman" panose="02020603050405020304" pitchFamily="18" charset="0"/>
                      </a:endParaRPr>
                    </a:p>
                  </a:txBody>
                  <a:tcPr marL="68580" marR="68580" marT="0" marB="0"/>
                </a:tc>
              </a:tr>
              <a:tr h="1010787">
                <a:tc>
                  <a:txBody>
                    <a:bodyPr/>
                    <a:lstStyle/>
                    <a:p>
                      <a:pPr marL="0" marR="0">
                        <a:spcBef>
                          <a:spcPts val="0"/>
                        </a:spcBef>
                        <a:spcAft>
                          <a:spcPts val="0"/>
                        </a:spcAft>
                      </a:pPr>
                      <a:r>
                        <a:rPr lang="en-US" sz="1600">
                          <a:effectLst/>
                        </a:rPr>
                        <a:t>Government</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Democracy with a law code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Oligarchy with Leadership by a few military leaders</a:t>
                      </a:r>
                      <a:endParaRPr lang="en-US" sz="1200">
                        <a:effectLst/>
                        <a:latin typeface="Times New Roman" panose="02020603050405020304" pitchFamily="18" charset="0"/>
                        <a:ea typeface="Times New Roman" panose="02020603050405020304" pitchFamily="18" charset="0"/>
                      </a:endParaRPr>
                    </a:p>
                  </a:txBody>
                  <a:tcPr marL="68580" marR="68580" marT="0" marB="0"/>
                </a:tc>
              </a:tr>
              <a:tr h="1347717">
                <a:tc>
                  <a:txBody>
                    <a:bodyPr/>
                    <a:lstStyle/>
                    <a:p>
                      <a:pPr marL="0" marR="0">
                        <a:spcBef>
                          <a:spcPts val="0"/>
                        </a:spcBef>
                        <a:spcAft>
                          <a:spcPts val="0"/>
                        </a:spcAft>
                      </a:pPr>
                      <a:r>
                        <a:rPr lang="en-US" sz="1600">
                          <a:effectLst/>
                        </a:rPr>
                        <a:t>Education</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Wealthy boys- grammar, poetry, history, math, athletics</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Military education- physical agility and strength major emphasis</a:t>
                      </a:r>
                      <a:endParaRPr lang="en-US" sz="1200">
                        <a:effectLst/>
                        <a:latin typeface="Times New Roman" panose="02020603050405020304" pitchFamily="18" charset="0"/>
                        <a:ea typeface="Times New Roman" panose="02020603050405020304" pitchFamily="18" charset="0"/>
                      </a:endParaRPr>
                    </a:p>
                  </a:txBody>
                  <a:tcPr marL="68580" marR="68580" marT="0" marB="0"/>
                </a:tc>
              </a:tr>
              <a:tr h="1010787">
                <a:tc>
                  <a:txBody>
                    <a:bodyPr/>
                    <a:lstStyle/>
                    <a:p>
                      <a:pPr marL="0" marR="0">
                        <a:spcBef>
                          <a:spcPts val="0"/>
                        </a:spcBef>
                        <a:spcAft>
                          <a:spcPts val="0"/>
                        </a:spcAft>
                      </a:pPr>
                      <a:r>
                        <a:rPr lang="en-US" sz="1600">
                          <a:effectLst/>
                        </a:rPr>
                        <a:t>Culture</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Arts, theater, music, architecture, sculpture</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Military service age 7-60, simplicity and stoicism</a:t>
                      </a:r>
                      <a:endParaRPr lang="en-US" sz="1200">
                        <a:effectLst/>
                        <a:latin typeface="Times New Roman" panose="02020603050405020304" pitchFamily="18" charset="0"/>
                        <a:ea typeface="Times New Roman" panose="02020603050405020304" pitchFamily="18" charset="0"/>
                      </a:endParaRPr>
                    </a:p>
                  </a:txBody>
                  <a:tcPr marL="68580" marR="68580" marT="0" marB="0"/>
                </a:tc>
              </a:tr>
              <a:tr h="1347717">
                <a:tc>
                  <a:txBody>
                    <a:bodyPr/>
                    <a:lstStyle/>
                    <a:p>
                      <a:pPr marL="0" marR="0">
                        <a:spcBef>
                          <a:spcPts val="0"/>
                        </a:spcBef>
                        <a:spcAft>
                          <a:spcPts val="0"/>
                        </a:spcAft>
                      </a:pPr>
                      <a:r>
                        <a:rPr lang="en-US" sz="1600">
                          <a:effectLst/>
                        </a:rPr>
                        <a:t>Women</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Taught at home how to raise children, cook, and clean</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Encouraged to train militarily, had much more freedom and power in society</a:t>
                      </a:r>
                      <a:endParaRPr lang="en-US" sz="1200">
                        <a:effectLst/>
                        <a:latin typeface="Times New Roman" panose="02020603050405020304" pitchFamily="18" charset="0"/>
                        <a:ea typeface="Times New Roman" panose="02020603050405020304" pitchFamily="18" charset="0"/>
                      </a:endParaRPr>
                    </a:p>
                  </a:txBody>
                  <a:tcPr marL="68580" marR="68580" marT="0" marB="0"/>
                </a:tc>
              </a:tr>
              <a:tr h="336930">
                <a:tc>
                  <a:txBody>
                    <a:bodyPr/>
                    <a:lstStyle/>
                    <a:p>
                      <a:pPr marL="0" marR="0">
                        <a:spcBef>
                          <a:spcPts val="0"/>
                        </a:spcBef>
                        <a:spcAft>
                          <a:spcPts val="0"/>
                        </a:spcAft>
                      </a:pPr>
                      <a:r>
                        <a:rPr lang="en-US" sz="1600">
                          <a:effectLst/>
                        </a:rPr>
                        <a:t>Military</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Strong Navy</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Strong Army</a:t>
                      </a:r>
                      <a:endParaRPr lang="en-US" sz="1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3" name="Title 2"/>
          <p:cNvSpPr>
            <a:spLocks noGrp="1"/>
          </p:cNvSpPr>
          <p:nvPr>
            <p:ph type="title"/>
          </p:nvPr>
        </p:nvSpPr>
        <p:spPr/>
        <p:txBody>
          <a:bodyPr/>
          <a:lstStyle/>
          <a:p>
            <a:r>
              <a:rPr lang="en-US" dirty="0" smtClean="0"/>
              <a:t>Peloponnesian War Breaks Out</a:t>
            </a:r>
            <a:endParaRPr lang="en-US" dirty="0"/>
          </a:p>
        </p:txBody>
      </p:sp>
    </p:spTree>
    <p:extLst>
      <p:ext uri="{BB962C8B-B14F-4D97-AF65-F5344CB8AC3E}">
        <p14:creationId xmlns:p14="http://schemas.microsoft.com/office/powerpoint/2010/main" val="483121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Geography Shapes Greek City-States</a:t>
            </a:r>
            <a:endParaRPr lang="en-US" sz="2400" b="1">
              <a:solidFill>
                <a:srgbClr val="0072BC"/>
              </a:solidFill>
            </a:endParaRPr>
          </a:p>
        </p:txBody>
      </p:sp>
      <p:pic>
        <p:nvPicPr>
          <p:cNvPr id="3" name="Picture 2" descr="HSWH_SC_L02_M00412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7823200" cy="4178300"/>
          </a:xfrm>
          <a:prstGeom prst="rect">
            <a:avLst/>
          </a:prstGeom>
        </p:spPr>
      </p:pic>
      <p:sp>
        <p:nvSpPr>
          <p:cNvPr id="4" name="TextBox 3"/>
          <p:cNvSpPr txBox="1"/>
          <p:nvPr/>
        </p:nvSpPr>
        <p:spPr>
          <a:xfrm>
            <a:off x="279400" y="5778500"/>
            <a:ext cx="7620000" cy="738664"/>
          </a:xfrm>
          <a:prstGeom prst="rect">
            <a:avLst/>
          </a:prstGeom>
          <a:noFill/>
        </p:spPr>
        <p:txBody>
          <a:bodyPr vert="horz" rtlCol="0">
            <a:spAutoFit/>
          </a:bodyPr>
          <a:lstStyle/>
          <a:p>
            <a:r>
              <a:rPr lang="en-US" sz="1400" smtClean="0"/>
              <a:t>Analyze Maps Ancient Greek civilization was shaped by rugged mountainous terrain and surrounding seas. How did the geography of Greece present obstacles to unity? How did the geography of Greece differ from that of other ancient civilizations?</a:t>
            </a:r>
            <a:endParaRPr lang="en-US" sz="1400"/>
          </a:p>
        </p:txBody>
      </p:sp>
    </p:spTree>
    <p:extLst>
      <p:ext uri="{BB962C8B-B14F-4D97-AF65-F5344CB8AC3E}">
        <p14:creationId xmlns:p14="http://schemas.microsoft.com/office/powerpoint/2010/main" val="786954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Geography Shapes Greek City-States</a:t>
            </a:r>
            <a:endParaRPr lang="en-US" sz="2400" b="1">
              <a:solidFill>
                <a:srgbClr val="0072BC"/>
              </a:solidFill>
            </a:endParaRPr>
          </a:p>
        </p:txBody>
      </p:sp>
      <p:pic>
        <p:nvPicPr>
          <p:cNvPr id="3" name="Picture 2" descr="HSWH_SC_L02_R1207216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Living beside seacoasts or on islands, such as Amorgos, shown here, made the sea familiar to Greeks and encouraged trading ventures.</a:t>
            </a:r>
            <a:endParaRPr lang="en-US" sz="1400"/>
          </a:p>
        </p:txBody>
      </p:sp>
    </p:spTree>
    <p:extLst>
      <p:ext uri="{BB962C8B-B14F-4D97-AF65-F5344CB8AC3E}">
        <p14:creationId xmlns:p14="http://schemas.microsoft.com/office/powerpoint/2010/main" val="1205970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Geography Shapes Greek City-States</a:t>
            </a:r>
            <a:endParaRPr lang="en-US" sz="2400" b="1">
              <a:solidFill>
                <a:srgbClr val="0072BC"/>
              </a:solidFill>
            </a:endParaRPr>
          </a:p>
        </p:txBody>
      </p:sp>
      <p:pic>
        <p:nvPicPr>
          <p:cNvPr id="3" name="Picture 2" descr="HSWH_SC_L02_T00414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769441"/>
          </a:xfrm>
          <a:prstGeom prst="rect">
            <a:avLst/>
          </a:prstGeom>
          <a:noFill/>
        </p:spPr>
        <p:txBody>
          <a:bodyPr vert="horz" rtlCol="0">
            <a:spAutoFit/>
          </a:bodyPr>
          <a:lstStyle/>
          <a:p>
            <a:r>
              <a:rPr lang="en-US" sz="1600" b="1" dirty="0" smtClean="0"/>
              <a:t>Different city-states developed different forms of government</a:t>
            </a:r>
            <a:r>
              <a:rPr lang="en-US" sz="1400" dirty="0" smtClean="0"/>
              <a:t>.  Analyze Charts Athenian democracy evolved from these basic forms of government, which have been used over time in many other places. Describe how an aristocracy and an oligarchy are similar and different.</a:t>
            </a:r>
            <a:endParaRPr lang="en-US" sz="1400" dirty="0"/>
          </a:p>
        </p:txBody>
      </p:sp>
    </p:spTree>
    <p:extLst>
      <p:ext uri="{BB962C8B-B14F-4D97-AF65-F5344CB8AC3E}">
        <p14:creationId xmlns:p14="http://schemas.microsoft.com/office/powerpoint/2010/main" val="3186203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dirty="0" smtClean="0">
                <a:solidFill>
                  <a:srgbClr val="0072BC"/>
                </a:solidFill>
              </a:rPr>
              <a:t>Separate or United?</a:t>
            </a:r>
            <a:endParaRPr lang="en-US" sz="2400" b="1" dirty="0">
              <a:solidFill>
                <a:srgbClr val="0072BC"/>
              </a:solidFill>
            </a:endParaRPr>
          </a:p>
        </p:txBody>
      </p:sp>
      <p:sp>
        <p:nvSpPr>
          <p:cNvPr id="3" name="TextBox 2"/>
          <p:cNvSpPr txBox="1"/>
          <p:nvPr/>
        </p:nvSpPr>
        <p:spPr>
          <a:xfrm>
            <a:off x="279400" y="1151446"/>
            <a:ext cx="7620000" cy="5324535"/>
          </a:xfrm>
          <a:prstGeom prst="rect">
            <a:avLst/>
          </a:prstGeom>
          <a:noFill/>
        </p:spPr>
        <p:txBody>
          <a:bodyPr vert="horz" rtlCol="0">
            <a:spAutoFit/>
          </a:bodyPr>
          <a:lstStyle/>
          <a:p>
            <a:r>
              <a:rPr lang="en-US" sz="3200" b="1" dirty="0"/>
              <a:t>Early Greece- people live in city-states</a:t>
            </a:r>
            <a:endParaRPr lang="en-US" sz="3200" dirty="0"/>
          </a:p>
          <a:p>
            <a:pPr marL="457200" lvl="0" indent="-457200">
              <a:buFont typeface="Arial" panose="020B0604020202020204" pitchFamily="34" charset="0"/>
              <a:buChar char="•"/>
            </a:pPr>
            <a:r>
              <a:rPr lang="en-US" sz="2800" dirty="0"/>
              <a:t>A city-state is a strong city and its countryside that works together as a mini </a:t>
            </a:r>
            <a:r>
              <a:rPr lang="en-US" sz="2800" dirty="0" smtClean="0"/>
              <a:t>country, also </a:t>
            </a:r>
            <a:r>
              <a:rPr lang="en-US" sz="2800" dirty="0"/>
              <a:t>called a </a:t>
            </a:r>
            <a:r>
              <a:rPr lang="en-US" sz="2800" b="1" dirty="0"/>
              <a:t>Polis</a:t>
            </a:r>
            <a:endParaRPr lang="en-US" sz="2800" dirty="0"/>
          </a:p>
          <a:p>
            <a:pPr marL="457200" indent="-457200">
              <a:buFont typeface="Arial" panose="020B0604020202020204" pitchFamily="34" charset="0"/>
              <a:buChar char="•"/>
            </a:pPr>
            <a:r>
              <a:rPr lang="en-US" sz="2800" dirty="0" smtClean="0"/>
              <a:t>Strong </a:t>
            </a:r>
            <a:r>
              <a:rPr lang="en-US" sz="2800" dirty="0" smtClean="0"/>
              <a:t>local identification, an independent spirit, and economic rivalry led to fighting among the Greek city-states. </a:t>
            </a:r>
            <a:endParaRPr lang="en-US" sz="2800" dirty="0" smtClean="0"/>
          </a:p>
          <a:p>
            <a:pPr marL="457200" indent="-457200">
              <a:buFont typeface="Arial" panose="020B0604020202020204" pitchFamily="34" charset="0"/>
              <a:buChar char="•"/>
            </a:pPr>
            <a:r>
              <a:rPr lang="en-US" sz="2800" dirty="0" smtClean="0"/>
              <a:t>Despite </a:t>
            </a:r>
            <a:r>
              <a:rPr lang="en-US" sz="2800" dirty="0" smtClean="0"/>
              <a:t>these divisions, Greeks shared a common culture. They spoke the same language, honored the same ancient heroes, participated in common festivals, and prayed to the same gods.</a:t>
            </a:r>
            <a:endParaRPr lang="en-US" sz="2800" dirty="0"/>
          </a:p>
        </p:txBody>
      </p:sp>
    </p:spTree>
    <p:extLst>
      <p:ext uri="{BB962C8B-B14F-4D97-AF65-F5344CB8AC3E}">
        <p14:creationId xmlns:p14="http://schemas.microsoft.com/office/powerpoint/2010/main" val="1243513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Forces for Unity</a:t>
            </a:r>
            <a:endParaRPr lang="en-US" sz="2400" b="1">
              <a:solidFill>
                <a:srgbClr val="0072BC"/>
              </a:solidFill>
            </a:endParaRPr>
          </a:p>
        </p:txBody>
      </p:sp>
      <p:pic>
        <p:nvPicPr>
          <p:cNvPr id="3" name="Picture 2" descr="HSWH_SC_L02_R1207440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35814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This detail of a bronze statue of Zeus or Poseidon from about 450 B.C. demonstrates the strength and energy of Greek religious beliefs.</a:t>
            </a:r>
            <a:endParaRPr lang="en-US" sz="1400"/>
          </a:p>
        </p:txBody>
      </p:sp>
    </p:spTree>
    <p:extLst>
      <p:ext uri="{BB962C8B-B14F-4D97-AF65-F5344CB8AC3E}">
        <p14:creationId xmlns:p14="http://schemas.microsoft.com/office/powerpoint/2010/main" val="3483076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Greek Religion</a:t>
            </a:r>
          </a:p>
        </p:txBody>
      </p:sp>
      <p:sp>
        <p:nvSpPr>
          <p:cNvPr id="6147" name="Text Placeholder 2"/>
          <p:cNvSpPr>
            <a:spLocks noGrp="1"/>
          </p:cNvSpPr>
          <p:nvPr>
            <p:ph type="body" idx="1"/>
          </p:nvPr>
        </p:nvSpPr>
        <p:spPr/>
        <p:txBody>
          <a:bodyPr/>
          <a:lstStyle/>
          <a:p>
            <a:r>
              <a:rPr lang="en-US" altLang="en-US" smtClean="0"/>
              <a:t>The gods on Mt. Olympus</a:t>
            </a:r>
          </a:p>
        </p:txBody>
      </p:sp>
      <p:sp>
        <p:nvSpPr>
          <p:cNvPr id="6148" name="Text Placeholder 4"/>
          <p:cNvSpPr>
            <a:spLocks noGrp="1"/>
          </p:cNvSpPr>
          <p:nvPr>
            <p:ph type="body" sz="quarter" idx="3"/>
          </p:nvPr>
        </p:nvSpPr>
        <p:spPr>
          <a:xfrm>
            <a:off x="4648200" y="1295400"/>
            <a:ext cx="4041775" cy="639763"/>
          </a:xfrm>
        </p:spPr>
        <p:txBody>
          <a:bodyPr/>
          <a:lstStyle/>
          <a:p>
            <a:r>
              <a:rPr lang="en-US" altLang="en-US" smtClean="0"/>
              <a:t>Zeus- the most powerful god</a:t>
            </a:r>
          </a:p>
        </p:txBody>
      </p:sp>
      <p:pic>
        <p:nvPicPr>
          <p:cNvPr id="6149" name="Content Placeholder 9" descr="olympus.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0" y="2438400"/>
            <a:ext cx="5813425" cy="4114800"/>
          </a:xfrm>
        </p:spPr>
      </p:pic>
      <p:pic>
        <p:nvPicPr>
          <p:cNvPr id="6150" name="Picture 2" descr="C:\Users\Liz\Desktop\Zeus--greek-mythology-687267_1024_768.jpg"/>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5718175" y="2039938"/>
            <a:ext cx="3425825" cy="4818062"/>
          </a:xfrm>
        </p:spPr>
      </p:pic>
    </p:spTree>
    <p:extLst>
      <p:ext uri="{BB962C8B-B14F-4D97-AF65-F5344CB8AC3E}">
        <p14:creationId xmlns:p14="http://schemas.microsoft.com/office/powerpoint/2010/main" val="407730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fontAlgn="auto">
              <a:spcAft>
                <a:spcPts val="0"/>
              </a:spcAft>
              <a:defRPr/>
            </a:pPr>
            <a:r>
              <a:rPr lang="en-US" dirty="0" smtClean="0"/>
              <a:t>What can we conclude about Athenian culture compared to Spartan culture?</a:t>
            </a:r>
            <a:endParaRPr lang="en-US" dirty="0"/>
          </a:p>
        </p:txBody>
      </p:sp>
      <p:sp>
        <p:nvSpPr>
          <p:cNvPr id="7171" name="Text Placeholder 7"/>
          <p:cNvSpPr>
            <a:spLocks noGrp="1"/>
          </p:cNvSpPr>
          <p:nvPr>
            <p:ph type="body" idx="1"/>
          </p:nvPr>
        </p:nvSpPr>
        <p:spPr/>
        <p:txBody>
          <a:bodyPr/>
          <a:lstStyle/>
          <a:p>
            <a:r>
              <a:rPr lang="en-US" altLang="en-US" smtClean="0"/>
              <a:t>Athenian Art</a:t>
            </a:r>
          </a:p>
        </p:txBody>
      </p:sp>
      <p:pic>
        <p:nvPicPr>
          <p:cNvPr id="7172" name="Content Placeholder 4" descr="acropolis01.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0" y="2286000"/>
            <a:ext cx="4368800" cy="3276600"/>
          </a:xfrm>
        </p:spPr>
      </p:pic>
      <p:sp>
        <p:nvSpPr>
          <p:cNvPr id="7173" name="Text Placeholder 8"/>
          <p:cNvSpPr>
            <a:spLocks noGrp="1"/>
          </p:cNvSpPr>
          <p:nvPr>
            <p:ph type="body" sz="quarter" idx="3"/>
          </p:nvPr>
        </p:nvSpPr>
        <p:spPr/>
        <p:txBody>
          <a:bodyPr/>
          <a:lstStyle/>
          <a:p>
            <a:r>
              <a:rPr lang="en-US" altLang="en-US" smtClean="0"/>
              <a:t>Spartan Art</a:t>
            </a:r>
          </a:p>
        </p:txBody>
      </p:sp>
      <p:pic>
        <p:nvPicPr>
          <p:cNvPr id="7174" name="Content Placeholder 5" descr="sparta05-36b.jpg"/>
          <p:cNvPicPr>
            <a:picLocks noGrp="1" noChangeAspect="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4343400" y="3657600"/>
            <a:ext cx="4800600" cy="3200400"/>
          </a:xfrm>
        </p:spPr>
      </p:pic>
    </p:spTree>
    <p:extLst>
      <p:ext uri="{BB962C8B-B14F-4D97-AF65-F5344CB8AC3E}">
        <p14:creationId xmlns:p14="http://schemas.microsoft.com/office/powerpoint/2010/main" val="35719029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TotalTime>
  <Words>952</Words>
  <Application>Microsoft Office PowerPoint</Application>
  <PresentationFormat>On-screen Show (4:3)</PresentationFormat>
  <Paragraphs>96</Paragraphs>
  <Slides>24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Greek Religion</vt:lpstr>
      <vt:lpstr>What can we conclude about Athenian culture compared to Spartan culture?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Peloponnesian War Breaks Out</vt:lpstr>
    </vt:vector>
  </TitlesOfParts>
  <Company>Pearson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Blankman</dc:creator>
  <cp:lastModifiedBy>Elizabeth King</cp:lastModifiedBy>
  <cp:revision>12</cp:revision>
  <dcterms:created xsi:type="dcterms:W3CDTF">2014-12-05T18:44:51Z</dcterms:created>
  <dcterms:modified xsi:type="dcterms:W3CDTF">2015-10-14T20:44:57Z</dcterms:modified>
</cp:coreProperties>
</file>