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1" r:id="rId5"/>
    <p:sldId id="267" r:id="rId6"/>
    <p:sldId id="264" r:id="rId7"/>
    <p:sldId id="265" r:id="rId8"/>
    <p:sldId id="266" r:id="rId9"/>
    <p:sldId id="270" r:id="rId10"/>
    <p:sldId id="269" r:id="rId11"/>
    <p:sldId id="27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64898-EC55-5344-BA42-272D03362A32}" type="datetimeFigureOut">
              <a:rPr lang="en-US" smtClean="0"/>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F423-4F97-4140-BEE3-FA378C42E931}" type="slidenum">
              <a:rPr lang="en-US" smtClean="0"/>
              <a:t>‹#›</a:t>
            </a:fld>
            <a:endParaRPr lang="en-US"/>
          </a:p>
        </p:txBody>
      </p:sp>
    </p:spTree>
    <p:extLst>
      <p:ext uri="{BB962C8B-B14F-4D97-AF65-F5344CB8AC3E}">
        <p14:creationId xmlns:p14="http://schemas.microsoft.com/office/powerpoint/2010/main" val="281672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64898-EC55-5344-BA42-272D03362A32}" type="datetimeFigureOut">
              <a:rPr lang="en-US" smtClean="0"/>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F423-4F97-4140-BEE3-FA378C42E931}" type="slidenum">
              <a:rPr lang="en-US" smtClean="0"/>
              <a:t>‹#›</a:t>
            </a:fld>
            <a:endParaRPr lang="en-US"/>
          </a:p>
        </p:txBody>
      </p:sp>
    </p:spTree>
    <p:extLst>
      <p:ext uri="{BB962C8B-B14F-4D97-AF65-F5344CB8AC3E}">
        <p14:creationId xmlns:p14="http://schemas.microsoft.com/office/powerpoint/2010/main" val="34756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64898-EC55-5344-BA42-272D03362A32}" type="datetimeFigureOut">
              <a:rPr lang="en-US" smtClean="0"/>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F423-4F97-4140-BEE3-FA378C42E931}" type="slidenum">
              <a:rPr lang="en-US" smtClean="0"/>
              <a:t>‹#›</a:t>
            </a:fld>
            <a:endParaRPr lang="en-US"/>
          </a:p>
        </p:txBody>
      </p:sp>
    </p:spTree>
    <p:extLst>
      <p:ext uri="{BB962C8B-B14F-4D97-AF65-F5344CB8AC3E}">
        <p14:creationId xmlns:p14="http://schemas.microsoft.com/office/powerpoint/2010/main" val="367651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64898-EC55-5344-BA42-272D03362A32}" type="datetimeFigureOut">
              <a:rPr lang="en-US" smtClean="0"/>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F423-4F97-4140-BEE3-FA378C42E931}" type="slidenum">
              <a:rPr lang="en-US" smtClean="0"/>
              <a:t>‹#›</a:t>
            </a:fld>
            <a:endParaRPr lang="en-US"/>
          </a:p>
        </p:txBody>
      </p:sp>
    </p:spTree>
    <p:extLst>
      <p:ext uri="{BB962C8B-B14F-4D97-AF65-F5344CB8AC3E}">
        <p14:creationId xmlns:p14="http://schemas.microsoft.com/office/powerpoint/2010/main" val="406395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64898-EC55-5344-BA42-272D03362A32}" type="datetimeFigureOut">
              <a:rPr lang="en-US" smtClean="0"/>
              <a:t>8/21/2015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CF423-4F97-4140-BEE3-FA378C42E931}" type="slidenum">
              <a:rPr lang="en-US" smtClean="0"/>
              <a:t>‹#›</a:t>
            </a:fld>
            <a:endParaRPr lang="en-US"/>
          </a:p>
        </p:txBody>
      </p:sp>
    </p:spTree>
    <p:extLst>
      <p:ext uri="{BB962C8B-B14F-4D97-AF65-F5344CB8AC3E}">
        <p14:creationId xmlns:p14="http://schemas.microsoft.com/office/powerpoint/2010/main" val="22223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64898-EC55-5344-BA42-272D03362A32}" type="datetimeFigureOut">
              <a:rPr lang="en-US" smtClean="0"/>
              <a:t>8/21/2015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CF423-4F97-4140-BEE3-FA378C42E931}" type="slidenum">
              <a:rPr lang="en-US" smtClean="0"/>
              <a:t>‹#›</a:t>
            </a:fld>
            <a:endParaRPr lang="en-US"/>
          </a:p>
        </p:txBody>
      </p:sp>
    </p:spTree>
    <p:extLst>
      <p:ext uri="{BB962C8B-B14F-4D97-AF65-F5344CB8AC3E}">
        <p14:creationId xmlns:p14="http://schemas.microsoft.com/office/powerpoint/2010/main" val="271632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64898-EC55-5344-BA42-272D03362A32}" type="datetimeFigureOut">
              <a:rPr lang="en-US" smtClean="0"/>
              <a:t>8/21/2015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CF423-4F97-4140-BEE3-FA378C42E931}" type="slidenum">
              <a:rPr lang="en-US" smtClean="0"/>
              <a:t>‹#›</a:t>
            </a:fld>
            <a:endParaRPr lang="en-US"/>
          </a:p>
        </p:txBody>
      </p:sp>
    </p:spTree>
    <p:extLst>
      <p:ext uri="{BB962C8B-B14F-4D97-AF65-F5344CB8AC3E}">
        <p14:creationId xmlns:p14="http://schemas.microsoft.com/office/powerpoint/2010/main" val="1425361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64898-EC55-5344-BA42-272D03362A32}" type="datetimeFigureOut">
              <a:rPr lang="en-US" smtClean="0"/>
              <a:t>8/21/2015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CF423-4F97-4140-BEE3-FA378C42E931}" type="slidenum">
              <a:rPr lang="en-US" smtClean="0"/>
              <a:t>‹#›</a:t>
            </a:fld>
            <a:endParaRPr lang="en-US"/>
          </a:p>
        </p:txBody>
      </p:sp>
    </p:spTree>
    <p:extLst>
      <p:ext uri="{BB962C8B-B14F-4D97-AF65-F5344CB8AC3E}">
        <p14:creationId xmlns:p14="http://schemas.microsoft.com/office/powerpoint/2010/main" val="372021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64898-EC55-5344-BA42-272D03362A32}" type="datetimeFigureOut">
              <a:rPr lang="en-US" smtClean="0"/>
              <a:t>8/21/2015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ACF423-4F97-4140-BEE3-FA378C42E931}" type="slidenum">
              <a:rPr lang="en-US" smtClean="0"/>
              <a:t>‹#›</a:t>
            </a:fld>
            <a:endParaRPr lang="en-US"/>
          </a:p>
        </p:txBody>
      </p:sp>
    </p:spTree>
    <p:extLst>
      <p:ext uri="{BB962C8B-B14F-4D97-AF65-F5344CB8AC3E}">
        <p14:creationId xmlns:p14="http://schemas.microsoft.com/office/powerpoint/2010/main" val="109215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64898-EC55-5344-BA42-272D03362A32}" type="datetimeFigureOut">
              <a:rPr lang="en-US" smtClean="0"/>
              <a:t>8/21/2015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CF423-4F97-4140-BEE3-FA378C42E931}" type="slidenum">
              <a:rPr lang="en-US" smtClean="0"/>
              <a:t>‹#›</a:t>
            </a:fld>
            <a:endParaRPr lang="en-US"/>
          </a:p>
        </p:txBody>
      </p:sp>
    </p:spTree>
    <p:extLst>
      <p:ext uri="{BB962C8B-B14F-4D97-AF65-F5344CB8AC3E}">
        <p14:creationId xmlns:p14="http://schemas.microsoft.com/office/powerpoint/2010/main" val="20714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64898-EC55-5344-BA42-272D03362A32}" type="datetimeFigureOut">
              <a:rPr lang="en-US" smtClean="0"/>
              <a:t>8/21/2015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CF423-4F97-4140-BEE3-FA378C42E931}" type="slidenum">
              <a:rPr lang="en-US" smtClean="0"/>
              <a:t>‹#›</a:t>
            </a:fld>
            <a:endParaRPr lang="en-US"/>
          </a:p>
        </p:txBody>
      </p:sp>
    </p:spTree>
    <p:extLst>
      <p:ext uri="{BB962C8B-B14F-4D97-AF65-F5344CB8AC3E}">
        <p14:creationId xmlns:p14="http://schemas.microsoft.com/office/powerpoint/2010/main" val="320389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64898-EC55-5344-BA42-272D03362A32}" type="datetimeFigureOut">
              <a:rPr lang="en-US" smtClean="0"/>
              <a:t>8/21/2015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CF423-4F97-4140-BEE3-FA378C42E931}" type="slidenum">
              <a:rPr lang="en-US" smtClean="0"/>
              <a:t>‹#›</a:t>
            </a:fld>
            <a:endParaRPr lang="en-US"/>
          </a:p>
        </p:txBody>
      </p:sp>
    </p:spTree>
    <p:extLst>
      <p:ext uri="{BB962C8B-B14F-4D97-AF65-F5344CB8AC3E}">
        <p14:creationId xmlns:p14="http://schemas.microsoft.com/office/powerpoint/2010/main" val="23957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1_R120169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5" name="TextBox 4"/>
          <p:cNvSpPr txBox="1"/>
          <p:nvPr/>
        </p:nvSpPr>
        <p:spPr>
          <a:xfrm>
            <a:off x="279400" y="486920"/>
            <a:ext cx="7620000" cy="830997"/>
          </a:xfrm>
          <a:prstGeom prst="rect">
            <a:avLst/>
          </a:prstGeom>
          <a:noFill/>
        </p:spPr>
        <p:txBody>
          <a:bodyPr vert="horz" rtlCol="0">
            <a:spAutoFit/>
          </a:bodyPr>
          <a:lstStyle/>
          <a:p>
            <a:r>
              <a:rPr lang="en-US" sz="2400" b="1" dirty="0" smtClean="0">
                <a:solidFill>
                  <a:srgbClr val="DC0202"/>
                </a:solidFill>
              </a:rPr>
              <a:t>Origins of Civilization (Prehistory-300 B.C.)</a:t>
            </a:r>
          </a:p>
          <a:p>
            <a:r>
              <a:rPr lang="en-US" sz="2400" b="1" dirty="0" smtClean="0"/>
              <a:t>Lesson 1 </a:t>
            </a:r>
            <a:r>
              <a:rPr lang="en-US" sz="2400" dirty="0" smtClean="0"/>
              <a:t>Learning About Our Past</a:t>
            </a:r>
          </a:p>
        </p:txBody>
      </p:sp>
    </p:spTree>
    <p:extLst>
      <p:ext uri="{BB962C8B-B14F-4D97-AF65-F5344CB8AC3E}">
        <p14:creationId xmlns:p14="http://schemas.microsoft.com/office/powerpoint/2010/main" val="3102702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Discoveries in Africa and Beyond</a:t>
            </a:r>
            <a:endParaRPr lang="en-US" sz="2400" b="1">
              <a:solidFill>
                <a:srgbClr val="0072BC"/>
              </a:solidFill>
            </a:endParaRPr>
          </a:p>
        </p:txBody>
      </p:sp>
      <p:pic>
        <p:nvPicPr>
          <p:cNvPr id="3" name="Picture 2" descr="HSWH_SC_L01_R122001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smtClean="0"/>
              <a:t>“Lucy” was discovered in Ethiopia in 1974. Scientists date the skeleton to at least 3 million years ago. It was the first time archaeologists had enough of one skeleton to reconstruct and view an actual hominid.</a:t>
            </a:r>
            <a:endParaRPr lang="en-US" sz="1400"/>
          </a:p>
        </p:txBody>
      </p:sp>
    </p:spTree>
    <p:extLst>
      <p:ext uri="{BB962C8B-B14F-4D97-AF65-F5344CB8AC3E}">
        <p14:creationId xmlns:p14="http://schemas.microsoft.com/office/powerpoint/2010/main" val="1857419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Discoveries in Africa and Beyond</a:t>
            </a:r>
            <a:endParaRPr lang="en-US" sz="2400" b="1">
              <a:solidFill>
                <a:srgbClr val="0072BC"/>
              </a:solidFill>
            </a:endParaRPr>
          </a:p>
        </p:txBody>
      </p:sp>
      <p:pic>
        <p:nvPicPr>
          <p:cNvPr id="3" name="Picture 2" descr="HSWH_SC_L01_M0057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Analyze Maps Homo sapiens migrated along the routes shown on the map. Why would early Homo sapiens follow large herds of animals?</a:t>
            </a:r>
            <a:endParaRPr lang="en-US" sz="1400"/>
          </a:p>
        </p:txBody>
      </p:sp>
    </p:spTree>
    <p:extLst>
      <p:ext uri="{BB962C8B-B14F-4D97-AF65-F5344CB8AC3E}">
        <p14:creationId xmlns:p14="http://schemas.microsoft.com/office/powerpoint/2010/main" val="1879269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Key Terms</a:t>
            </a:r>
            <a:endParaRPr lang="en-US" sz="2000" b="1">
              <a:solidFill>
                <a:srgbClr val="0072BC"/>
              </a:solidFill>
            </a:endParaRPr>
          </a:p>
        </p:txBody>
      </p:sp>
      <p:sp>
        <p:nvSpPr>
          <p:cNvPr id="5" name="TextBox 4"/>
          <p:cNvSpPr txBox="1"/>
          <p:nvPr/>
        </p:nvSpPr>
        <p:spPr>
          <a:xfrm>
            <a:off x="279400" y="2032000"/>
            <a:ext cx="7620000" cy="3046988"/>
          </a:xfrm>
          <a:prstGeom prst="rect">
            <a:avLst/>
          </a:prstGeom>
          <a:noFill/>
        </p:spPr>
        <p:txBody>
          <a:bodyPr vert="horz" rtlCol="0">
            <a:spAutoFit/>
          </a:bodyPr>
          <a:lstStyle/>
          <a:p>
            <a:pPr marL="342900" indent="-342900">
              <a:buChar char="•"/>
            </a:pPr>
            <a:r>
              <a:rPr lang="en-US" sz="2400" dirty="0" smtClean="0"/>
              <a:t>prehistory.</a:t>
            </a:r>
          </a:p>
          <a:p>
            <a:pPr marL="342900" indent="-342900">
              <a:buChar char="•"/>
            </a:pPr>
            <a:r>
              <a:rPr lang="en-US" sz="2400" dirty="0" smtClean="0"/>
              <a:t>Historians</a:t>
            </a:r>
          </a:p>
          <a:p>
            <a:pPr marL="342900" indent="-342900">
              <a:buChar char="•"/>
            </a:pPr>
            <a:r>
              <a:rPr lang="en-US" sz="2400" dirty="0" smtClean="0"/>
              <a:t>artifacts,</a:t>
            </a:r>
          </a:p>
          <a:p>
            <a:pPr marL="342900" indent="-342900">
              <a:buChar char="•"/>
            </a:pPr>
            <a:r>
              <a:rPr lang="en-US" sz="2400" dirty="0" smtClean="0"/>
              <a:t>anthropology.</a:t>
            </a:r>
          </a:p>
          <a:p>
            <a:pPr marL="342900" indent="-342900">
              <a:buChar char="•"/>
            </a:pPr>
            <a:r>
              <a:rPr lang="en-US" sz="2400" dirty="0" smtClean="0"/>
              <a:t>culture</a:t>
            </a:r>
          </a:p>
          <a:p>
            <a:pPr marL="342900" indent="-342900">
              <a:buChar char="•"/>
            </a:pPr>
            <a:r>
              <a:rPr lang="en-US" sz="2400" dirty="0" smtClean="0"/>
              <a:t>Archaeology</a:t>
            </a:r>
          </a:p>
          <a:p>
            <a:pPr marL="342900" indent="-342900">
              <a:buChar char="•"/>
            </a:pPr>
            <a:r>
              <a:rPr lang="en-US" sz="2400" dirty="0" smtClean="0"/>
              <a:t>Technology</a:t>
            </a:r>
            <a:endParaRPr lang="en-US" sz="2400" dirty="0" smtClean="0"/>
          </a:p>
          <a:p>
            <a:endParaRPr lang="en-US" sz="2400" dirty="0"/>
          </a:p>
        </p:txBody>
      </p:sp>
      <p:sp>
        <p:nvSpPr>
          <p:cNvPr id="6" name="TextBox 5"/>
          <p:cNvSpPr txBox="1"/>
          <p:nvPr/>
        </p:nvSpPr>
        <p:spPr>
          <a:xfrm>
            <a:off x="279400" y="486920"/>
            <a:ext cx="7620000" cy="830997"/>
          </a:xfrm>
          <a:prstGeom prst="rect">
            <a:avLst/>
          </a:prstGeom>
          <a:noFill/>
        </p:spPr>
        <p:txBody>
          <a:bodyPr vert="horz" rtlCol="0">
            <a:spAutoFit/>
          </a:bodyPr>
          <a:lstStyle/>
          <a:p>
            <a:r>
              <a:rPr lang="en-US" sz="2400" b="1" dirty="0" smtClean="0">
                <a:solidFill>
                  <a:srgbClr val="DC0202"/>
                </a:solidFill>
              </a:rPr>
              <a:t>Origins of Civilization (Prehistory-300 B.C.)</a:t>
            </a:r>
          </a:p>
          <a:p>
            <a:r>
              <a:rPr lang="en-US" sz="2400" b="1" dirty="0" smtClean="0"/>
              <a:t>Lesson 1 </a:t>
            </a:r>
            <a:r>
              <a:rPr lang="en-US" sz="2400" dirty="0" smtClean="0"/>
              <a:t>Learning About Our Past</a:t>
            </a:r>
          </a:p>
        </p:txBody>
      </p:sp>
    </p:spTree>
    <p:extLst>
      <p:ext uri="{BB962C8B-B14F-4D97-AF65-F5344CB8AC3E}">
        <p14:creationId xmlns:p14="http://schemas.microsoft.com/office/powerpoint/2010/main" val="2460692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Studying Prehistory</a:t>
            </a:r>
            <a:endParaRPr lang="en-US" sz="2400" b="1">
              <a:solidFill>
                <a:srgbClr val="0072BC"/>
              </a:solidFill>
            </a:endParaRPr>
          </a:p>
        </p:txBody>
      </p:sp>
      <p:sp>
        <p:nvSpPr>
          <p:cNvPr id="3" name="TextBox 2"/>
          <p:cNvSpPr txBox="1"/>
          <p:nvPr/>
        </p:nvSpPr>
        <p:spPr>
          <a:xfrm>
            <a:off x="279400" y="1460500"/>
            <a:ext cx="7620000" cy="5016758"/>
          </a:xfrm>
          <a:prstGeom prst="rect">
            <a:avLst/>
          </a:prstGeom>
          <a:noFill/>
        </p:spPr>
        <p:txBody>
          <a:bodyPr vert="horz" rtlCol="0">
            <a:spAutoFit/>
          </a:bodyPr>
          <a:lstStyle/>
          <a:p>
            <a:r>
              <a:rPr lang="en-US" sz="3200" dirty="0" smtClean="0"/>
              <a:t>By about 5,000 years ago, groups of people in different parts of the world had begun to keep written records. The invention and use of writing marked the beginning of recorded history. However, humans and their ancestors had lived on Earth for thousands upon thousands of years before the recording of history began. We call the long period of time before people invented writing prehistory.</a:t>
            </a:r>
            <a:endParaRPr lang="en-US" sz="3200" dirty="0"/>
          </a:p>
        </p:txBody>
      </p:sp>
    </p:spTree>
    <p:extLst>
      <p:ext uri="{BB962C8B-B14F-4D97-AF65-F5344CB8AC3E}">
        <p14:creationId xmlns:p14="http://schemas.microsoft.com/office/powerpoint/2010/main" val="2918384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Studying Prehistory</a:t>
            </a:r>
            <a:endParaRPr lang="en-US" sz="2400" b="1">
              <a:solidFill>
                <a:srgbClr val="0072BC"/>
              </a:solidFill>
            </a:endParaRPr>
          </a:p>
        </p:txBody>
      </p:sp>
      <p:pic>
        <p:nvPicPr>
          <p:cNvPr id="3" name="Picture 2" descr="HSWH_SC_L01_R120169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Studying ancient footprints is one way scientists can learn about the past. These footprints, preserved in volcanic ash, were made in Tanzania some 3.5 million years ago.</a:t>
            </a:r>
            <a:endParaRPr lang="en-US" sz="1400"/>
          </a:p>
        </p:txBody>
      </p:sp>
    </p:spTree>
    <p:extLst>
      <p:ext uri="{BB962C8B-B14F-4D97-AF65-F5344CB8AC3E}">
        <p14:creationId xmlns:p14="http://schemas.microsoft.com/office/powerpoint/2010/main" val="364712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Discoveries in Africa and Beyond</a:t>
            </a:r>
            <a:endParaRPr lang="en-US" sz="2400" b="1">
              <a:solidFill>
                <a:srgbClr val="0072BC"/>
              </a:solidFill>
            </a:endParaRPr>
          </a:p>
        </p:txBody>
      </p:sp>
      <p:sp>
        <p:nvSpPr>
          <p:cNvPr id="3" name="TextBox 2"/>
          <p:cNvSpPr txBox="1"/>
          <p:nvPr/>
        </p:nvSpPr>
        <p:spPr>
          <a:xfrm>
            <a:off x="279400" y="1460500"/>
            <a:ext cx="7620000" cy="5016758"/>
          </a:xfrm>
          <a:prstGeom prst="rect">
            <a:avLst/>
          </a:prstGeom>
          <a:noFill/>
        </p:spPr>
        <p:txBody>
          <a:bodyPr vert="horz" rtlCol="0">
            <a:spAutoFit/>
          </a:bodyPr>
          <a:lstStyle/>
          <a:p>
            <a:r>
              <a:rPr lang="en-US" sz="3200" dirty="0" smtClean="0"/>
              <a:t>Before the 1950s, anthropologists knew little about early humans and their ancestors. Prehistoric groups did not have cities, countries, organized central governments, or complex inventions, so clues about them were hard to find. However, archaeologists in East Africa started uncovering ancient footprints, bones, and tools. With these first key discoveries, scholars began to form a picture of life during prehistory.</a:t>
            </a:r>
            <a:endParaRPr lang="en-US" sz="3200" dirty="0"/>
          </a:p>
        </p:txBody>
      </p:sp>
    </p:spTree>
    <p:extLst>
      <p:ext uri="{BB962C8B-B14F-4D97-AF65-F5344CB8AC3E}">
        <p14:creationId xmlns:p14="http://schemas.microsoft.com/office/powerpoint/2010/main" val="213488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Investigating Prehistory</a:t>
            </a:r>
            <a:endParaRPr lang="en-US" sz="2400" b="1">
              <a:solidFill>
                <a:srgbClr val="0072BC"/>
              </a:solidFill>
            </a:endParaRPr>
          </a:p>
        </p:txBody>
      </p:sp>
      <p:pic>
        <p:nvPicPr>
          <p:cNvPr id="3" name="Picture 2" descr="HSWH_SC_L01_T0055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Analyze Charts Which dating method would you use to determine the age of a fossilized tooth fragment?</a:t>
            </a:r>
            <a:endParaRPr lang="en-US" sz="1400"/>
          </a:p>
        </p:txBody>
      </p:sp>
    </p:spTree>
    <p:extLst>
      <p:ext uri="{BB962C8B-B14F-4D97-AF65-F5344CB8AC3E}">
        <p14:creationId xmlns:p14="http://schemas.microsoft.com/office/powerpoint/2010/main" val="261449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Investigating Prehistory</a:t>
            </a:r>
            <a:endParaRPr lang="en-US" sz="2400" b="1">
              <a:solidFill>
                <a:srgbClr val="0072BC"/>
              </a:solidFill>
            </a:endParaRPr>
          </a:p>
        </p:txBody>
      </p:sp>
      <p:pic>
        <p:nvPicPr>
          <p:cNvPr id="3" name="Picture 2" descr="HSWH_SC_L01_R120169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smtClean="0"/>
              <a:t>An archaeologist looks for clues in a Maya royal tomb.</a:t>
            </a:r>
            <a:endParaRPr lang="en-US" sz="1400"/>
          </a:p>
        </p:txBody>
      </p:sp>
    </p:spTree>
    <p:extLst>
      <p:ext uri="{BB962C8B-B14F-4D97-AF65-F5344CB8AC3E}">
        <p14:creationId xmlns:p14="http://schemas.microsoft.com/office/powerpoint/2010/main" val="1263167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Investigating Prehistory</a:t>
            </a:r>
            <a:endParaRPr lang="en-US" sz="2400" b="1">
              <a:solidFill>
                <a:srgbClr val="0072BC"/>
              </a:solidFill>
            </a:endParaRPr>
          </a:p>
        </p:txBody>
      </p:sp>
      <p:pic>
        <p:nvPicPr>
          <p:cNvPr id="3" name="Picture 2" descr="HSWH_SC_L01_A0042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Apply Concepts How would scientists know whether bones they found in 2003 were those of a new species of hominids?</a:t>
            </a:r>
            <a:endParaRPr lang="en-US" sz="1400"/>
          </a:p>
        </p:txBody>
      </p:sp>
    </p:spTree>
    <p:extLst>
      <p:ext uri="{BB962C8B-B14F-4D97-AF65-F5344CB8AC3E}">
        <p14:creationId xmlns:p14="http://schemas.microsoft.com/office/powerpoint/2010/main" val="4220752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Discoveries in Africa and Beyond</a:t>
            </a:r>
            <a:endParaRPr lang="en-US" sz="2400" b="1">
              <a:solidFill>
                <a:srgbClr val="0072BC"/>
              </a:solidFill>
            </a:endParaRPr>
          </a:p>
        </p:txBody>
      </p:sp>
      <p:pic>
        <p:nvPicPr>
          <p:cNvPr id="3" name="Picture 2" descr="HSWH_SC_L01_T0050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smtClean="0"/>
              <a:t>As the centuries passed, hominid groups developed physically and gained new skills.</a:t>
            </a:r>
            <a:endParaRPr lang="en-US" sz="1400"/>
          </a:p>
        </p:txBody>
      </p:sp>
    </p:spTree>
    <p:extLst>
      <p:ext uri="{BB962C8B-B14F-4D97-AF65-F5344CB8AC3E}">
        <p14:creationId xmlns:p14="http://schemas.microsoft.com/office/powerpoint/2010/main" val="1084401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372</Words>
  <Application>Microsoft Office PowerPoint</Application>
  <PresentationFormat>On-screen Show (4:3)</PresentationFormat>
  <Paragraphs>30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Elizabeth King</cp:lastModifiedBy>
  <cp:revision>3</cp:revision>
  <dcterms:created xsi:type="dcterms:W3CDTF">2014-12-05T18:37:42Z</dcterms:created>
  <dcterms:modified xsi:type="dcterms:W3CDTF">2015-08-21T17:57:32Z</dcterms:modified>
</cp:coreProperties>
</file>